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Lst>
  <p:notesMasterIdLst>
    <p:notesMasterId r:id="rId20"/>
  </p:notesMasterIdLst>
  <p:sldIdLst>
    <p:sldId id="285" r:id="rId2"/>
    <p:sldId id="5008" r:id="rId3"/>
    <p:sldId id="354" r:id="rId4"/>
    <p:sldId id="355" r:id="rId5"/>
    <p:sldId id="356" r:id="rId6"/>
    <p:sldId id="357" r:id="rId7"/>
    <p:sldId id="358" r:id="rId8"/>
    <p:sldId id="338" r:id="rId9"/>
    <p:sldId id="359" r:id="rId10"/>
    <p:sldId id="4741" r:id="rId11"/>
    <p:sldId id="5048" r:id="rId12"/>
    <p:sldId id="5051" r:id="rId13"/>
    <p:sldId id="5040" r:id="rId14"/>
    <p:sldId id="5053" r:id="rId15"/>
    <p:sldId id="5052" r:id="rId16"/>
    <p:sldId id="4933" r:id="rId17"/>
    <p:sldId id="4931" r:id="rId18"/>
    <p:sldId id="352"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A26563-9B59-F5AB-4D28-81EC408CE498}" name="Sabine Henning" initials="SH" userId="S::hennings@un.org::404a5530-d9b3-42bd-8de3-6456e305a970" providerId="AD"/>
  <p188:author id="{F3A0DF6A-5808-8F09-D071-5EE84CB489A4}" name="MANQINDI Phumza" initials="PM" userId="S::pmanqindi@iom.int::8f8627b4-c4d5-40c3-8297-41790046f1bd" providerId="AD"/>
  <p188:author id="{A4070CB8-EE71-01A1-489B-DA243CA32001}" name="Alexander Kozlov" initials="" userId="S::kozlov1@un.org::93d961ae-0007-40a7-a08b-f7d4f4adb3a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3A6D"/>
    <a:srgbClr val="D4E777"/>
    <a:srgbClr val="F965D9"/>
    <a:srgbClr val="01A7E5"/>
    <a:srgbClr val="EFEFEF"/>
    <a:srgbClr val="DAD2D2"/>
    <a:srgbClr val="F39188"/>
    <a:srgbClr val="E9F0F5"/>
    <a:srgbClr val="0076B8"/>
    <a:srgbClr val="56BF2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3" autoAdjust="0"/>
    <p:restoredTop sz="90129" autoAdjust="0"/>
  </p:normalViewPr>
  <p:slideViewPr>
    <p:cSldViewPr snapToGrid="0">
      <p:cViewPr varScale="1">
        <p:scale>
          <a:sx n="96" d="100"/>
          <a:sy n="96" d="100"/>
        </p:scale>
        <p:origin x="10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8/10/relationships/authors" Target="authors.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bine Henning" userId="404a5530-d9b3-42bd-8de3-6456e305a970" providerId="ADAL" clId="{2E37CA8D-EE20-4CBA-B90B-7131082F400D}"/>
    <pc:docChg chg="custSel modSld">
      <pc:chgData name="Sabine Henning" userId="404a5530-d9b3-42bd-8de3-6456e305a970" providerId="ADAL" clId="{2E37CA8D-EE20-4CBA-B90B-7131082F400D}" dt="2025-10-01T05:32:46.837" v="13" actId="255"/>
      <pc:docMkLst>
        <pc:docMk/>
      </pc:docMkLst>
      <pc:sldChg chg="modSp mod">
        <pc:chgData name="Sabine Henning" userId="404a5530-d9b3-42bd-8de3-6456e305a970" providerId="ADAL" clId="{2E37CA8D-EE20-4CBA-B90B-7131082F400D}" dt="2025-10-01T05:32:46.837" v="13" actId="255"/>
        <pc:sldMkLst>
          <pc:docMk/>
          <pc:sldMk cId="2074703817" sldId="285"/>
        </pc:sldMkLst>
        <pc:spChg chg="mod">
          <ac:chgData name="Sabine Henning" userId="404a5530-d9b3-42bd-8de3-6456e305a970" providerId="ADAL" clId="{2E37CA8D-EE20-4CBA-B90B-7131082F400D}" dt="2025-10-01T05:32:46.837" v="13" actId="255"/>
          <ac:spMkLst>
            <pc:docMk/>
            <pc:sldMk cId="2074703817" sldId="285"/>
            <ac:spMk id="3" creationId="{C4B70798-A55D-2F31-08BD-369EC1DBC385}"/>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AB1B04-2650-4F23-AA97-C0CA2829F524}" type="doc">
      <dgm:prSet loTypeId="urn:microsoft.com/office/officeart/2005/8/layout/architecture" loCatId="list" qsTypeId="urn:microsoft.com/office/officeart/2005/8/quickstyle/simple1" qsCatId="simple" csTypeId="urn:microsoft.com/office/officeart/2005/8/colors/accent4_2" csCatId="accent4" phldr="1"/>
      <dgm:spPr/>
      <dgm:t>
        <a:bodyPr/>
        <a:lstStyle/>
        <a:p>
          <a:endParaRPr lang="en-GB"/>
        </a:p>
      </dgm:t>
    </dgm:pt>
    <dgm:pt modelId="{BBE99A99-E8E7-4CC6-A2A0-34CBD4E90A24}">
      <dgm:prSet phldrT="[Text]" custT="1"/>
      <dgm:spPr>
        <a:solidFill>
          <a:srgbClr val="0F9ED5"/>
        </a:solidFill>
      </dgm:spPr>
      <dgm:t>
        <a:bodyPr/>
        <a:lstStyle/>
        <a:p>
          <a:pPr>
            <a:buFontTx/>
            <a:buChar char="-"/>
          </a:pPr>
          <a:r>
            <a:rPr lang="en-GB" sz="2200" kern="1200">
              <a:solidFill>
                <a:schemeClr val="bg1"/>
              </a:solidFill>
              <a:latin typeface="SemplicitaPro" panose="02000503000000000000" pitchFamily="2" charset="0"/>
              <a:ea typeface="Roboto" panose="02000000000000000000" pitchFamily="2" charset="0"/>
              <a:cs typeface="Roboto" panose="02000000000000000000" pitchFamily="2" charset="0"/>
            </a:rPr>
            <a:t>Held every four years</a:t>
          </a:r>
        </a:p>
      </dgm:t>
    </dgm:pt>
    <dgm:pt modelId="{C929E3A1-DCE4-4C5C-9838-261FD6E832DF}" type="parTrans" cxnId="{2D9CEB76-D996-498A-A8EB-ED746ABB452E}">
      <dgm:prSet/>
      <dgm:spPr/>
      <dgm:t>
        <a:bodyPr/>
        <a:lstStyle/>
        <a:p>
          <a:endParaRPr lang="en-GB"/>
        </a:p>
      </dgm:t>
    </dgm:pt>
    <dgm:pt modelId="{069C60F3-6516-4D30-A4DB-E9646D7699E2}" type="sibTrans" cxnId="{2D9CEB76-D996-498A-A8EB-ED746ABB452E}">
      <dgm:prSet/>
      <dgm:spPr/>
      <dgm:t>
        <a:bodyPr/>
        <a:lstStyle/>
        <a:p>
          <a:endParaRPr lang="en-GB"/>
        </a:p>
      </dgm:t>
    </dgm:pt>
    <dgm:pt modelId="{7DCD6E98-B8DD-49D8-9016-2DAE5F5262F4}">
      <dgm:prSet phldrT="[Text]" custT="1"/>
      <dgm:spPr>
        <a:solidFill>
          <a:srgbClr val="0F9ED5"/>
        </a:solidFill>
      </dgm:spPr>
      <dgm:t>
        <a:bodyPr/>
        <a:lstStyle/>
        <a:p>
          <a:pPr marL="0" lvl="0" indent="0" algn="ctr" defTabSz="977900">
            <a:lnSpc>
              <a:spcPct val="90000"/>
            </a:lnSpc>
            <a:spcBef>
              <a:spcPct val="0"/>
            </a:spcBef>
            <a:spcAft>
              <a:spcPct val="35000"/>
            </a:spcAft>
            <a:buFontTx/>
            <a:buNone/>
          </a:pPr>
          <a:r>
            <a:rPr lang="en-GB" sz="2200" kern="1200">
              <a:solidFill>
                <a:prstClr val="white"/>
              </a:solidFill>
              <a:latin typeface="SemplicitaPro" panose="02000503000000000000" pitchFamily="2" charset="0"/>
              <a:ea typeface="Roboto" panose="02000000000000000000" pitchFamily="2" charset="0"/>
              <a:cs typeface="Roboto" panose="02000000000000000000" pitchFamily="2" charset="0"/>
            </a:rPr>
            <a:t>Results in a Progress Declaration</a:t>
          </a:r>
        </a:p>
      </dgm:t>
    </dgm:pt>
    <dgm:pt modelId="{547FBB60-1CF1-4A8C-B0EB-F6208D5B3368}" type="parTrans" cxnId="{61E2E4B5-D148-4956-8AD0-4FDC4F742803}">
      <dgm:prSet/>
      <dgm:spPr/>
      <dgm:t>
        <a:bodyPr/>
        <a:lstStyle/>
        <a:p>
          <a:endParaRPr lang="en-GB"/>
        </a:p>
      </dgm:t>
    </dgm:pt>
    <dgm:pt modelId="{982EEDAB-ED72-49D3-B1CE-6A2C915E35FF}" type="sibTrans" cxnId="{61E2E4B5-D148-4956-8AD0-4FDC4F742803}">
      <dgm:prSet/>
      <dgm:spPr/>
      <dgm:t>
        <a:bodyPr/>
        <a:lstStyle/>
        <a:p>
          <a:endParaRPr lang="en-GB"/>
        </a:p>
      </dgm:t>
    </dgm:pt>
    <dgm:pt modelId="{2D6F3E06-60FD-4A3C-BA77-FB13CD0646AE}">
      <dgm:prSet phldrT="[Text]" custT="1"/>
      <dgm:spPr>
        <a:solidFill>
          <a:srgbClr val="0F9ED5"/>
        </a:solidFill>
      </dgm:spPr>
      <dgm:t>
        <a:bodyPr/>
        <a:lstStyle/>
        <a:p>
          <a:pPr marL="0" lvl="0" indent="0" algn="ctr" defTabSz="977900">
            <a:lnSpc>
              <a:spcPct val="90000"/>
            </a:lnSpc>
            <a:spcBef>
              <a:spcPct val="0"/>
            </a:spcBef>
            <a:spcAft>
              <a:spcPct val="35000"/>
            </a:spcAft>
            <a:buFontTx/>
            <a:buNone/>
          </a:pPr>
          <a:r>
            <a:rPr lang="en-GB" sz="2200" kern="1200">
              <a:solidFill>
                <a:prstClr val="white"/>
              </a:solidFill>
              <a:latin typeface="SemplicitaPro" panose="02000503000000000000" pitchFamily="2" charset="0"/>
              <a:ea typeface="Roboto" panose="02000000000000000000" pitchFamily="2" charset="0"/>
              <a:cs typeface="Roboto" panose="02000000000000000000" pitchFamily="2" charset="0"/>
            </a:rPr>
            <a:t>Sets the agenda for the next years of GCM implementation</a:t>
          </a:r>
        </a:p>
      </dgm:t>
    </dgm:pt>
    <dgm:pt modelId="{3F7114F4-782F-432A-96FE-F4AE587FE8A6}" type="parTrans" cxnId="{3BF37F67-B479-415C-AEE4-C98B33C91EDC}">
      <dgm:prSet/>
      <dgm:spPr/>
      <dgm:t>
        <a:bodyPr/>
        <a:lstStyle/>
        <a:p>
          <a:endParaRPr lang="en-GB"/>
        </a:p>
      </dgm:t>
    </dgm:pt>
    <dgm:pt modelId="{D2047836-6498-4633-A512-49194E68FE42}" type="sibTrans" cxnId="{3BF37F67-B479-415C-AEE4-C98B33C91EDC}">
      <dgm:prSet/>
      <dgm:spPr/>
      <dgm:t>
        <a:bodyPr/>
        <a:lstStyle/>
        <a:p>
          <a:endParaRPr lang="en-GB"/>
        </a:p>
      </dgm:t>
    </dgm:pt>
    <dgm:pt modelId="{7F6D346C-0B74-49C6-9B09-8E4A504E32B6}" type="pres">
      <dgm:prSet presAssocID="{F6AB1B04-2650-4F23-AA97-C0CA2829F524}" presName="Name0" presStyleCnt="0">
        <dgm:presLayoutVars>
          <dgm:chPref val="1"/>
          <dgm:dir/>
          <dgm:animOne val="branch"/>
          <dgm:animLvl val="lvl"/>
          <dgm:resizeHandles/>
        </dgm:presLayoutVars>
      </dgm:prSet>
      <dgm:spPr/>
    </dgm:pt>
    <dgm:pt modelId="{9D4FDA95-18F8-45E2-BA26-44DB87F36E92}" type="pres">
      <dgm:prSet presAssocID="{BBE99A99-E8E7-4CC6-A2A0-34CBD4E90A24}" presName="vertOne" presStyleCnt="0"/>
      <dgm:spPr/>
    </dgm:pt>
    <dgm:pt modelId="{6EB0F932-232C-49DA-A9B0-E93E661B95ED}" type="pres">
      <dgm:prSet presAssocID="{BBE99A99-E8E7-4CC6-A2A0-34CBD4E90A24}" presName="txOne" presStyleLbl="node0" presStyleIdx="0" presStyleCnt="3">
        <dgm:presLayoutVars>
          <dgm:chPref val="3"/>
        </dgm:presLayoutVars>
      </dgm:prSet>
      <dgm:spPr/>
    </dgm:pt>
    <dgm:pt modelId="{0E1229B1-7648-4820-9B99-5C02C5B0F8B6}" type="pres">
      <dgm:prSet presAssocID="{BBE99A99-E8E7-4CC6-A2A0-34CBD4E90A24}" presName="horzOne" presStyleCnt="0"/>
      <dgm:spPr/>
    </dgm:pt>
    <dgm:pt modelId="{FF939C28-89D1-4930-934C-B53BEC82EF85}" type="pres">
      <dgm:prSet presAssocID="{069C60F3-6516-4D30-A4DB-E9646D7699E2}" presName="sibSpaceOne" presStyleCnt="0"/>
      <dgm:spPr/>
    </dgm:pt>
    <dgm:pt modelId="{B93266AB-5EFB-4943-9BA6-22C9A06C94D5}" type="pres">
      <dgm:prSet presAssocID="{7DCD6E98-B8DD-49D8-9016-2DAE5F5262F4}" presName="vertOne" presStyleCnt="0"/>
      <dgm:spPr/>
    </dgm:pt>
    <dgm:pt modelId="{CFE6A780-A536-412F-9E91-04D918AA67E2}" type="pres">
      <dgm:prSet presAssocID="{7DCD6E98-B8DD-49D8-9016-2DAE5F5262F4}" presName="txOne" presStyleLbl="node0" presStyleIdx="1" presStyleCnt="3">
        <dgm:presLayoutVars>
          <dgm:chPref val="3"/>
        </dgm:presLayoutVars>
      </dgm:prSet>
      <dgm:spPr/>
    </dgm:pt>
    <dgm:pt modelId="{5B9FF7AE-9E38-4B01-B807-2771F9A8C809}" type="pres">
      <dgm:prSet presAssocID="{7DCD6E98-B8DD-49D8-9016-2DAE5F5262F4}" presName="horzOne" presStyleCnt="0"/>
      <dgm:spPr/>
    </dgm:pt>
    <dgm:pt modelId="{9A5EC389-79C7-4912-A6E6-0281B5E4CD0F}" type="pres">
      <dgm:prSet presAssocID="{982EEDAB-ED72-49D3-B1CE-6A2C915E35FF}" presName="sibSpaceOne" presStyleCnt="0"/>
      <dgm:spPr/>
    </dgm:pt>
    <dgm:pt modelId="{8C21975F-930B-4938-9B3E-4371E6ABAA58}" type="pres">
      <dgm:prSet presAssocID="{2D6F3E06-60FD-4A3C-BA77-FB13CD0646AE}" presName="vertOne" presStyleCnt="0"/>
      <dgm:spPr/>
    </dgm:pt>
    <dgm:pt modelId="{A01F00C1-73E5-482E-8A15-5E84C39371B0}" type="pres">
      <dgm:prSet presAssocID="{2D6F3E06-60FD-4A3C-BA77-FB13CD0646AE}" presName="txOne" presStyleLbl="node0" presStyleIdx="2" presStyleCnt="3">
        <dgm:presLayoutVars>
          <dgm:chPref val="3"/>
        </dgm:presLayoutVars>
      </dgm:prSet>
      <dgm:spPr/>
    </dgm:pt>
    <dgm:pt modelId="{D5359733-1F4B-4F18-B0B9-EBAB89A57AF8}" type="pres">
      <dgm:prSet presAssocID="{2D6F3E06-60FD-4A3C-BA77-FB13CD0646AE}" presName="horzOne" presStyleCnt="0"/>
      <dgm:spPr/>
    </dgm:pt>
  </dgm:ptLst>
  <dgm:cxnLst>
    <dgm:cxn modelId="{627C6A00-AE11-42D2-8CE5-94D78806FA60}" type="presOf" srcId="{F6AB1B04-2650-4F23-AA97-C0CA2829F524}" destId="{7F6D346C-0B74-49C6-9B09-8E4A504E32B6}" srcOrd="0" destOrd="0" presId="urn:microsoft.com/office/officeart/2005/8/layout/architecture"/>
    <dgm:cxn modelId="{3BF37F67-B479-415C-AEE4-C98B33C91EDC}" srcId="{F6AB1B04-2650-4F23-AA97-C0CA2829F524}" destId="{2D6F3E06-60FD-4A3C-BA77-FB13CD0646AE}" srcOrd="2" destOrd="0" parTransId="{3F7114F4-782F-432A-96FE-F4AE587FE8A6}" sibTransId="{D2047836-6498-4633-A512-49194E68FE42}"/>
    <dgm:cxn modelId="{2D9CEB76-D996-498A-A8EB-ED746ABB452E}" srcId="{F6AB1B04-2650-4F23-AA97-C0CA2829F524}" destId="{BBE99A99-E8E7-4CC6-A2A0-34CBD4E90A24}" srcOrd="0" destOrd="0" parTransId="{C929E3A1-DCE4-4C5C-9838-261FD6E832DF}" sibTransId="{069C60F3-6516-4D30-A4DB-E9646D7699E2}"/>
    <dgm:cxn modelId="{F279BBA3-D205-41AB-BE58-EC76E0178598}" type="presOf" srcId="{BBE99A99-E8E7-4CC6-A2A0-34CBD4E90A24}" destId="{6EB0F932-232C-49DA-A9B0-E93E661B95ED}" srcOrd="0" destOrd="0" presId="urn:microsoft.com/office/officeart/2005/8/layout/architecture"/>
    <dgm:cxn modelId="{61E2E4B5-D148-4956-8AD0-4FDC4F742803}" srcId="{F6AB1B04-2650-4F23-AA97-C0CA2829F524}" destId="{7DCD6E98-B8DD-49D8-9016-2DAE5F5262F4}" srcOrd="1" destOrd="0" parTransId="{547FBB60-1CF1-4A8C-B0EB-F6208D5B3368}" sibTransId="{982EEDAB-ED72-49D3-B1CE-6A2C915E35FF}"/>
    <dgm:cxn modelId="{6F2BBDD2-63D0-43E1-9EC5-A52DA0DD272B}" type="presOf" srcId="{7DCD6E98-B8DD-49D8-9016-2DAE5F5262F4}" destId="{CFE6A780-A536-412F-9E91-04D918AA67E2}" srcOrd="0" destOrd="0" presId="urn:microsoft.com/office/officeart/2005/8/layout/architecture"/>
    <dgm:cxn modelId="{DA4864FE-8ECE-4D0E-B623-051BCD6E3983}" type="presOf" srcId="{2D6F3E06-60FD-4A3C-BA77-FB13CD0646AE}" destId="{A01F00C1-73E5-482E-8A15-5E84C39371B0}" srcOrd="0" destOrd="0" presId="urn:microsoft.com/office/officeart/2005/8/layout/architecture"/>
    <dgm:cxn modelId="{B67EBA5D-590F-4BA0-ACDF-BA0133BDC84D}" type="presParOf" srcId="{7F6D346C-0B74-49C6-9B09-8E4A504E32B6}" destId="{9D4FDA95-18F8-45E2-BA26-44DB87F36E92}" srcOrd="0" destOrd="0" presId="urn:microsoft.com/office/officeart/2005/8/layout/architecture"/>
    <dgm:cxn modelId="{4CB79125-9FBC-4222-AC8E-661B361BC1AF}" type="presParOf" srcId="{9D4FDA95-18F8-45E2-BA26-44DB87F36E92}" destId="{6EB0F932-232C-49DA-A9B0-E93E661B95ED}" srcOrd="0" destOrd="0" presId="urn:microsoft.com/office/officeart/2005/8/layout/architecture"/>
    <dgm:cxn modelId="{57029E92-0A24-4042-BC4F-52BA1A320CF7}" type="presParOf" srcId="{9D4FDA95-18F8-45E2-BA26-44DB87F36E92}" destId="{0E1229B1-7648-4820-9B99-5C02C5B0F8B6}" srcOrd="1" destOrd="0" presId="urn:microsoft.com/office/officeart/2005/8/layout/architecture"/>
    <dgm:cxn modelId="{0B340CE7-04C7-4B1E-B6F2-55D9E0690B7D}" type="presParOf" srcId="{7F6D346C-0B74-49C6-9B09-8E4A504E32B6}" destId="{FF939C28-89D1-4930-934C-B53BEC82EF85}" srcOrd="1" destOrd="0" presId="urn:microsoft.com/office/officeart/2005/8/layout/architecture"/>
    <dgm:cxn modelId="{0952E153-8E44-4D32-AE4C-F85CCE83EA69}" type="presParOf" srcId="{7F6D346C-0B74-49C6-9B09-8E4A504E32B6}" destId="{B93266AB-5EFB-4943-9BA6-22C9A06C94D5}" srcOrd="2" destOrd="0" presId="urn:microsoft.com/office/officeart/2005/8/layout/architecture"/>
    <dgm:cxn modelId="{952D5680-E01A-4D70-A0CA-CEC22BBCCF1B}" type="presParOf" srcId="{B93266AB-5EFB-4943-9BA6-22C9A06C94D5}" destId="{CFE6A780-A536-412F-9E91-04D918AA67E2}" srcOrd="0" destOrd="0" presId="urn:microsoft.com/office/officeart/2005/8/layout/architecture"/>
    <dgm:cxn modelId="{176962A0-D4D2-4F2A-8CBE-14204B8BD9E1}" type="presParOf" srcId="{B93266AB-5EFB-4943-9BA6-22C9A06C94D5}" destId="{5B9FF7AE-9E38-4B01-B807-2771F9A8C809}" srcOrd="1" destOrd="0" presId="urn:microsoft.com/office/officeart/2005/8/layout/architecture"/>
    <dgm:cxn modelId="{2385474F-E7AD-4C76-A465-2D63A0B48020}" type="presParOf" srcId="{7F6D346C-0B74-49C6-9B09-8E4A504E32B6}" destId="{9A5EC389-79C7-4912-A6E6-0281B5E4CD0F}" srcOrd="3" destOrd="0" presId="urn:microsoft.com/office/officeart/2005/8/layout/architecture"/>
    <dgm:cxn modelId="{39B32B9F-155C-4C7E-8724-767B5F5EAB9C}" type="presParOf" srcId="{7F6D346C-0B74-49C6-9B09-8E4A504E32B6}" destId="{8C21975F-930B-4938-9B3E-4371E6ABAA58}" srcOrd="4" destOrd="0" presId="urn:microsoft.com/office/officeart/2005/8/layout/architecture"/>
    <dgm:cxn modelId="{53335DF9-441D-4B52-B174-C93E2F15D1AD}" type="presParOf" srcId="{8C21975F-930B-4938-9B3E-4371E6ABAA58}" destId="{A01F00C1-73E5-482E-8A15-5E84C39371B0}" srcOrd="0" destOrd="0" presId="urn:microsoft.com/office/officeart/2005/8/layout/architecture"/>
    <dgm:cxn modelId="{135FCE36-F7B5-4795-A02D-6FF5C04A428B}" type="presParOf" srcId="{8C21975F-930B-4938-9B3E-4371E6ABAA58}" destId="{D5359733-1F4B-4F18-B0B9-EBAB89A57AF8}" srcOrd="1" destOrd="0" presId="urn:microsoft.com/office/officeart/2005/8/layout/architecture"/>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CE6EE8-9F43-5647-91E3-6A3173BCECAD}"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E72555ED-1AD5-9347-BA39-E1CC3FA892EA}">
      <dgm:prSet phldrT="[Text]" custT="1"/>
      <dgm:spPr>
        <a:solidFill>
          <a:srgbClr val="19486A"/>
        </a:solidFill>
        <a:ln>
          <a:solidFill>
            <a:srgbClr val="19486A"/>
          </a:solidFill>
        </a:ln>
      </dgm:spPr>
      <dgm:t>
        <a:bodyPr/>
        <a:lstStyle/>
        <a:p>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1</a:t>
          </a:r>
        </a:p>
      </dgm:t>
    </dgm:pt>
    <dgm:pt modelId="{62466285-E3A3-F54B-B40B-FAADC81748D0}" type="parTrans" cxnId="{1B760AA1-77AF-194D-9777-CF6453B4B2B4}">
      <dgm:prSet/>
      <dgm:spPr/>
      <dgm:t>
        <a:bodyPr/>
        <a:lstStyle/>
        <a:p>
          <a:endParaRPr lang="en-US"/>
        </a:p>
      </dgm:t>
    </dgm:pt>
    <dgm:pt modelId="{B6B2B841-1C26-0C48-B31E-C76F0D08A020}" type="sibTrans" cxnId="{1B760AA1-77AF-194D-9777-CF6453B4B2B4}">
      <dgm:prSet/>
      <dgm:spPr/>
      <dgm:t>
        <a:bodyPr/>
        <a:lstStyle/>
        <a:p>
          <a:endParaRPr lang="en-US"/>
        </a:p>
      </dgm:t>
    </dgm:pt>
    <dgm:pt modelId="{DEC199B5-D496-5945-80AC-1301B4A14293}">
      <dgm:prSet phldrT="[Text]" custT="1"/>
      <dgm:spPr>
        <a:solidFill>
          <a:srgbClr val="19486A"/>
        </a:solidFill>
        <a:ln>
          <a:solidFill>
            <a:srgbClr val="19486A"/>
          </a:solidFill>
        </a:ln>
      </dgm:spPr>
      <dgm:t>
        <a:bodyPr/>
        <a:lstStyle/>
        <a:p>
          <a:pPr marL="228600" lvl="1" indent="-228600" algn="ctr" defTabSz="977900">
            <a:lnSpc>
              <a:spcPct val="90000"/>
            </a:lnSpc>
            <a:spcBef>
              <a:spcPct val="0"/>
            </a:spcBef>
            <a:spcAft>
              <a:spcPct val="15000"/>
            </a:spcAft>
            <a:buChar char="•"/>
          </a:pPr>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2</a:t>
          </a:r>
        </a:p>
      </dgm:t>
    </dgm:pt>
    <dgm:pt modelId="{0931A6BB-892A-9D4B-A2E4-64BBD65A3040}" type="parTrans" cxnId="{C615DE6F-BB75-6042-81BE-5EE7F2634AA0}">
      <dgm:prSet/>
      <dgm:spPr/>
      <dgm:t>
        <a:bodyPr/>
        <a:lstStyle/>
        <a:p>
          <a:endParaRPr lang="en-US"/>
        </a:p>
      </dgm:t>
    </dgm:pt>
    <dgm:pt modelId="{E685D6F3-06AA-E441-A739-C2398ACCE918}" type="sibTrans" cxnId="{C615DE6F-BB75-6042-81BE-5EE7F2634AA0}">
      <dgm:prSet/>
      <dgm:spPr/>
      <dgm:t>
        <a:bodyPr/>
        <a:lstStyle/>
        <a:p>
          <a:endParaRPr lang="en-US"/>
        </a:p>
      </dgm:t>
    </dgm:pt>
    <dgm:pt modelId="{0E8D713E-0C2B-9845-80EE-E3D91A887F0E}">
      <dgm:prSet phldrT="[Text]" custT="1"/>
      <dgm:spPr>
        <a:solidFill>
          <a:srgbClr val="19486A"/>
        </a:solidFill>
        <a:ln>
          <a:solidFill>
            <a:srgbClr val="19486A"/>
          </a:solidFill>
        </a:ln>
      </dgm:spPr>
      <dgm:t>
        <a:bodyPr/>
        <a:lstStyle/>
        <a:p>
          <a:pPr marL="228600" lvl="1" indent="-228600" algn="ctr" defTabSz="977900">
            <a:lnSpc>
              <a:spcPct val="90000"/>
            </a:lnSpc>
            <a:spcBef>
              <a:spcPct val="0"/>
            </a:spcBef>
            <a:spcAft>
              <a:spcPct val="15000"/>
            </a:spcAft>
            <a:buChar char="•"/>
          </a:pPr>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3</a:t>
          </a:r>
        </a:p>
      </dgm:t>
    </dgm:pt>
    <dgm:pt modelId="{E9A25CF9-379D-5F46-8CE6-85F4E90641F8}" type="parTrans" cxnId="{4A0AA085-0725-0C4C-A278-0F876DC9FB26}">
      <dgm:prSet/>
      <dgm:spPr/>
      <dgm:t>
        <a:bodyPr/>
        <a:lstStyle/>
        <a:p>
          <a:endParaRPr lang="en-US"/>
        </a:p>
      </dgm:t>
    </dgm:pt>
    <dgm:pt modelId="{7D3AC727-CF96-8447-BD4A-DB32EF40E328}" type="sibTrans" cxnId="{4A0AA085-0725-0C4C-A278-0F876DC9FB26}">
      <dgm:prSet/>
      <dgm:spPr/>
      <dgm:t>
        <a:bodyPr/>
        <a:lstStyle/>
        <a:p>
          <a:endParaRPr lang="en-US"/>
        </a:p>
      </dgm:t>
    </dgm:pt>
    <dgm:pt modelId="{CBDAEDD9-890B-9A4F-B728-F1DD7DC92C13}">
      <dgm:prSet phldrT="[Text]" custT="1"/>
      <dgm:spPr>
        <a:solidFill>
          <a:srgbClr val="007CBB">
            <a:alpha val="90000"/>
          </a:srgbClr>
        </a:solidFill>
        <a:ln>
          <a:solidFill>
            <a:srgbClr val="007CBB">
              <a:alpha val="90000"/>
            </a:srgbClr>
          </a:solidFill>
        </a:ln>
      </dgm:spPr>
      <dgm: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opening segment</a:t>
          </a:r>
        </a:p>
      </dgm:t>
    </dgm:pt>
    <dgm:pt modelId="{B9A89EE8-7040-B946-8FC2-EDBBC9EFD3C3}" type="parTrans" cxnId="{1FAD4B42-3B04-BC42-AEB7-C69ED4CE80BB}">
      <dgm:prSet/>
      <dgm:spPr/>
      <dgm:t>
        <a:bodyPr/>
        <a:lstStyle/>
        <a:p>
          <a:endParaRPr lang="en-US"/>
        </a:p>
      </dgm:t>
    </dgm:pt>
    <dgm:pt modelId="{ECC2EFE0-969C-FB45-A224-3126DB1329EA}" type="sibTrans" cxnId="{1FAD4B42-3B04-BC42-AEB7-C69ED4CE80BB}">
      <dgm:prSet/>
      <dgm:spPr/>
      <dgm:t>
        <a:bodyPr/>
        <a:lstStyle/>
        <a:p>
          <a:endParaRPr lang="en-US"/>
        </a:p>
      </dgm:t>
    </dgm:pt>
    <dgm:pt modelId="{006B8495-DDF1-8F4A-83AB-4E3C96B1F93E}">
      <dgm:prSet phldrT="[Text]" custT="1"/>
      <dgm:spPr>
        <a:solidFill>
          <a:srgbClr val="007CBB">
            <a:alpha val="90000"/>
          </a:srgbClr>
        </a:solidFill>
        <a:ln>
          <a:solidFill>
            <a:srgbClr val="007CBB">
              <a:alpha val="90000"/>
            </a:srgbClr>
          </a:solidFill>
        </a:ln>
      </dgm:spPr>
      <dgm: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general debate</a:t>
          </a:r>
        </a:p>
      </dgm:t>
    </dgm:pt>
    <dgm:pt modelId="{FBE6F19D-EE7E-6349-8147-E9B63C3E0EC1}" type="parTrans" cxnId="{DE5B8BEC-9862-8749-8E1D-2B8D5110F184}">
      <dgm:prSet/>
      <dgm:spPr/>
      <dgm:t>
        <a:bodyPr/>
        <a:lstStyle/>
        <a:p>
          <a:endParaRPr lang="en-US"/>
        </a:p>
      </dgm:t>
    </dgm:pt>
    <dgm:pt modelId="{B7107E55-4402-2B4C-91D6-A2D1F7B53E46}" type="sibTrans" cxnId="{DE5B8BEC-9862-8749-8E1D-2B8D5110F184}">
      <dgm:prSet/>
      <dgm:spPr/>
      <dgm:t>
        <a:bodyPr/>
        <a:lstStyle/>
        <a:p>
          <a:endParaRPr lang="en-US"/>
        </a:p>
      </dgm:t>
    </dgm:pt>
    <dgm:pt modelId="{E4DC5BEA-F64B-244E-BBF6-F2F38C530575}">
      <dgm:prSet custT="1"/>
      <dgm:spPr>
        <a:solidFill>
          <a:srgbClr val="19486A"/>
        </a:solidFill>
        <a:ln>
          <a:solidFill>
            <a:srgbClr val="19486A"/>
          </a:solidFill>
        </a:ln>
      </dgm:spPr>
      <dgm:t>
        <a:bodyPr/>
        <a:lstStyle/>
        <a:p>
          <a:pPr marL="0" lvl="0" indent="0" algn="ctr" defTabSz="977900">
            <a:lnSpc>
              <a:spcPct val="90000"/>
            </a:lnSpc>
            <a:spcBef>
              <a:spcPct val="0"/>
            </a:spcBef>
            <a:spcAft>
              <a:spcPct val="35000"/>
            </a:spcAft>
            <a:buNone/>
          </a:pPr>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4</a:t>
          </a:r>
        </a:p>
      </dgm:t>
    </dgm:pt>
    <dgm:pt modelId="{25230969-C606-EB45-BF4A-0476AD9AD6D3}" type="parTrans" cxnId="{85E04740-A95C-074B-A0C5-3D0349DA39A6}">
      <dgm:prSet/>
      <dgm:spPr/>
      <dgm:t>
        <a:bodyPr/>
        <a:lstStyle/>
        <a:p>
          <a:endParaRPr lang="en-US"/>
        </a:p>
      </dgm:t>
    </dgm:pt>
    <dgm:pt modelId="{56FF957E-39D1-9F40-99AA-7CD9718ADC01}" type="sibTrans" cxnId="{85E04740-A95C-074B-A0C5-3D0349DA39A6}">
      <dgm:prSet/>
      <dgm:spPr/>
      <dgm:t>
        <a:bodyPr/>
        <a:lstStyle/>
        <a:p>
          <a:endParaRPr lang="en-US"/>
        </a:p>
      </dgm:t>
    </dgm:pt>
    <dgm:pt modelId="{505CFAD7-DF06-0A46-A0C7-A48DC14439EF}">
      <dgm:prSet custT="1"/>
      <dgm:spPr>
        <a:solidFill>
          <a:srgbClr val="007CBB">
            <a:alpha val="90000"/>
          </a:srgbClr>
        </a:solidFill>
        <a:ln>
          <a:solidFill>
            <a:srgbClr val="007CBB">
              <a:alpha val="90000"/>
            </a:srgbClr>
          </a:solidFill>
        </a:ln>
      </dgm:spPr>
      <dgm: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general debate</a:t>
          </a:r>
        </a:p>
      </dgm:t>
    </dgm:pt>
    <dgm:pt modelId="{E5F66D47-49D0-4348-B1FA-28E7AF0A0F70}" type="parTrans" cxnId="{1FC03C89-BF20-774B-B84A-16640CC716CA}">
      <dgm:prSet/>
      <dgm:spPr/>
      <dgm:t>
        <a:bodyPr/>
        <a:lstStyle/>
        <a:p>
          <a:endParaRPr lang="en-US"/>
        </a:p>
      </dgm:t>
    </dgm:pt>
    <dgm:pt modelId="{4B1E2885-9713-6340-9F9C-E6FA82430A79}" type="sibTrans" cxnId="{1FC03C89-BF20-774B-B84A-16640CC716CA}">
      <dgm:prSet/>
      <dgm:spPr/>
      <dgm:t>
        <a:bodyPr/>
        <a:lstStyle/>
        <a:p>
          <a:endParaRPr lang="en-US"/>
        </a:p>
      </dgm:t>
    </dgm:pt>
    <dgm:pt modelId="{18468CD5-7EA3-5A4E-8B79-48E3F4EA44DE}">
      <dgm:prSet custT="1"/>
      <dgm:spPr>
        <a:solidFill>
          <a:srgbClr val="007CBB">
            <a:alpha val="90000"/>
          </a:srgbClr>
        </a:solidFill>
        <a:ln>
          <a:solidFill>
            <a:srgbClr val="007CBB">
              <a:alpha val="90000"/>
            </a:srgbClr>
          </a:solidFill>
        </a:ln>
      </dgm:spPr>
      <dgm: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closing segment</a:t>
          </a:r>
        </a:p>
      </dgm:t>
    </dgm:pt>
    <dgm:pt modelId="{78B6DEC3-15F0-ED42-B19F-C63A09CE3919}" type="sibTrans" cxnId="{5A5A7734-C1FA-D74F-AFF8-6E4E00745CAB}">
      <dgm:prSet/>
      <dgm:spPr/>
      <dgm:t>
        <a:bodyPr/>
        <a:lstStyle/>
        <a:p>
          <a:endParaRPr lang="en-US"/>
        </a:p>
      </dgm:t>
    </dgm:pt>
    <dgm:pt modelId="{4F147210-816B-FE42-8EEB-15177DB9E595}" type="parTrans" cxnId="{5A5A7734-C1FA-D74F-AFF8-6E4E00745CAB}">
      <dgm:prSet/>
      <dgm:spPr/>
      <dgm:t>
        <a:bodyPr/>
        <a:lstStyle/>
        <a:p>
          <a:endParaRPr lang="en-US"/>
        </a:p>
      </dgm:t>
    </dgm:pt>
    <dgm:pt modelId="{0C431FA4-A1DB-AF42-BF7D-EFB823CE42AC}">
      <dgm:prSet custT="1"/>
      <dgm:spPr>
        <a:solidFill>
          <a:srgbClr val="007CBB">
            <a:alpha val="90000"/>
          </a:srgbClr>
        </a:solidFill>
        <a:ln>
          <a:solidFill>
            <a:srgbClr val="007CBB">
              <a:alpha val="90000"/>
            </a:srgbClr>
          </a:solidFill>
        </a:ln>
      </dgm:spPr>
      <dgm: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Progress Declaration adopted</a:t>
          </a:r>
        </a:p>
      </dgm:t>
    </dgm:pt>
    <dgm:pt modelId="{C26CFC40-5C16-254F-8E15-80EDA63FF4C1}" type="sibTrans" cxnId="{5167B1A3-3D80-8C49-A0EC-93B68EFF6F67}">
      <dgm:prSet/>
      <dgm:spPr/>
      <dgm:t>
        <a:bodyPr/>
        <a:lstStyle/>
        <a:p>
          <a:endParaRPr lang="en-US"/>
        </a:p>
      </dgm:t>
    </dgm:pt>
    <dgm:pt modelId="{14468FF3-357B-7D49-9E47-BEA8635F31DF}" type="parTrans" cxnId="{5167B1A3-3D80-8C49-A0EC-93B68EFF6F67}">
      <dgm:prSet/>
      <dgm:spPr/>
      <dgm:t>
        <a:bodyPr/>
        <a:lstStyle/>
        <a:p>
          <a:endParaRPr lang="en-US"/>
        </a:p>
      </dgm:t>
    </dgm:pt>
    <dgm:pt modelId="{7B1ABE91-01C1-E44B-B941-18672319D3C3}">
      <dgm:prSet phldrT="[Text]" custT="1"/>
      <dgm:spPr>
        <a:solidFill>
          <a:srgbClr val="007CBB">
            <a:alpha val="90000"/>
          </a:srgbClr>
        </a:solidFill>
        <a:ln>
          <a:solidFill>
            <a:srgbClr val="007CBB">
              <a:alpha val="90000"/>
            </a:srgbClr>
          </a:solidFill>
        </a:ln>
      </dgm:spPr>
      <dgm: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Roundtables</a:t>
          </a:r>
        </a:p>
      </dgm:t>
    </dgm:pt>
    <dgm:pt modelId="{3279F688-FBAB-F24E-AEDC-33FDF7673EDD}" type="sibTrans" cxnId="{6C3103FF-61CD-0141-93E2-7AD092E7F509}">
      <dgm:prSet/>
      <dgm:spPr/>
      <dgm:t>
        <a:bodyPr/>
        <a:lstStyle/>
        <a:p>
          <a:endParaRPr lang="en-US"/>
        </a:p>
      </dgm:t>
    </dgm:pt>
    <dgm:pt modelId="{48410588-2963-6F46-8B0F-47A9E69C2D13}" type="parTrans" cxnId="{6C3103FF-61CD-0141-93E2-7AD092E7F509}">
      <dgm:prSet/>
      <dgm:spPr/>
      <dgm:t>
        <a:bodyPr/>
        <a:lstStyle/>
        <a:p>
          <a:endParaRPr lang="en-US"/>
        </a:p>
      </dgm:t>
    </dgm:pt>
    <dgm:pt modelId="{1227487C-1D5C-154F-B4C3-D87C09F3D213}">
      <dgm:prSet phldrT="[Text]" custT="1"/>
      <dgm:spPr>
        <a:solidFill>
          <a:srgbClr val="007CBB">
            <a:alpha val="90000"/>
          </a:srgbClr>
        </a:solidFill>
        <a:ln>
          <a:solidFill>
            <a:srgbClr val="007CBB">
              <a:alpha val="90000"/>
            </a:srgbClr>
          </a:solidFill>
        </a:ln>
      </dgm:spPr>
      <dgm: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Policy Debate</a:t>
          </a:r>
        </a:p>
      </dgm:t>
    </dgm:pt>
    <dgm:pt modelId="{D4CB845D-B322-EA40-AF26-A11F171FF2F5}" type="sibTrans" cxnId="{A514D1BC-EB3F-EB40-859A-FF517C3E918C}">
      <dgm:prSet/>
      <dgm:spPr/>
      <dgm:t>
        <a:bodyPr/>
        <a:lstStyle/>
        <a:p>
          <a:endParaRPr lang="en-US"/>
        </a:p>
      </dgm:t>
    </dgm:pt>
    <dgm:pt modelId="{B579CA12-8AFF-EE46-8D98-C73A5B09035E}" type="parTrans" cxnId="{A514D1BC-EB3F-EB40-859A-FF517C3E918C}">
      <dgm:prSet/>
      <dgm:spPr/>
      <dgm:t>
        <a:bodyPr/>
        <a:lstStyle/>
        <a:p>
          <a:endParaRPr lang="en-US"/>
        </a:p>
      </dgm:t>
    </dgm:pt>
    <dgm:pt modelId="{021026F3-0F0E-CB4C-ABAC-50F96E0DED06}">
      <dgm:prSet phldrT="[Text]" custT="1"/>
      <dgm:spPr>
        <a:solidFill>
          <a:srgbClr val="007CBB">
            <a:alpha val="89804"/>
          </a:srgbClr>
        </a:solidFill>
        <a:ln>
          <a:solidFill>
            <a:srgbClr val="007CBB">
              <a:alpha val="90000"/>
            </a:srgbClr>
          </a:solidFill>
        </a:ln>
      </dgm:spPr>
      <dgm:t>
        <a:bodyPr/>
        <a:lstStyle/>
        <a:p>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Roundtables</a:t>
          </a:r>
        </a:p>
      </dgm:t>
    </dgm:pt>
    <dgm:pt modelId="{EA58A8AA-BDBD-0A42-93FD-26263A405E0E}" type="parTrans" cxnId="{CF0119F7-D31E-2543-9F29-A5E8512708B3}">
      <dgm:prSet/>
      <dgm:spPr/>
      <dgm:t>
        <a:bodyPr/>
        <a:lstStyle/>
        <a:p>
          <a:endParaRPr lang="en-US"/>
        </a:p>
      </dgm:t>
    </dgm:pt>
    <dgm:pt modelId="{807C1969-5EEC-9141-A443-01E3A5398676}" type="sibTrans" cxnId="{CF0119F7-D31E-2543-9F29-A5E8512708B3}">
      <dgm:prSet/>
      <dgm:spPr/>
      <dgm:t>
        <a:bodyPr/>
        <a:lstStyle/>
        <a:p>
          <a:endParaRPr lang="en-US"/>
        </a:p>
      </dgm:t>
    </dgm:pt>
    <dgm:pt modelId="{5C98AFF0-0CF2-BA49-9E8C-966C211437AE}">
      <dgm:prSet phldrT="[Text]" custT="1"/>
      <dgm:spPr>
        <a:solidFill>
          <a:srgbClr val="007CBB">
            <a:alpha val="89804"/>
          </a:srgbClr>
        </a:solidFill>
        <a:ln>
          <a:solidFill>
            <a:srgbClr val="007CBB">
              <a:alpha val="90000"/>
            </a:srgbClr>
          </a:solidFill>
        </a:ln>
      </dgm:spPr>
      <dgm:t>
        <a:bodyPr/>
        <a:lstStyle/>
        <a:p>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Roundtables</a:t>
          </a:r>
        </a:p>
      </dgm:t>
    </dgm:pt>
    <dgm:pt modelId="{0C42780E-ECBB-A141-AB6F-F85A8BB67BF8}" type="parTrans" cxnId="{8A451074-5B42-1B47-9534-C21BF7BB8FC9}">
      <dgm:prSet/>
      <dgm:spPr/>
      <dgm:t>
        <a:bodyPr/>
        <a:lstStyle/>
        <a:p>
          <a:endParaRPr lang="en-US"/>
        </a:p>
      </dgm:t>
    </dgm:pt>
    <dgm:pt modelId="{FC7358E9-3FC0-5543-A35C-3012AA5BAAA2}" type="sibTrans" cxnId="{8A451074-5B42-1B47-9534-C21BF7BB8FC9}">
      <dgm:prSet/>
      <dgm:spPr/>
      <dgm:t>
        <a:bodyPr/>
        <a:lstStyle/>
        <a:p>
          <a:endParaRPr lang="en-US"/>
        </a:p>
      </dgm:t>
    </dgm:pt>
    <dgm:pt modelId="{09D548FB-4355-8940-8092-B71C7DF423FB}">
      <dgm:prSet custT="1"/>
      <dgm:spPr>
        <a:solidFill>
          <a:srgbClr val="00A7D7"/>
        </a:solidFill>
        <a:ln>
          <a:solidFill>
            <a:srgbClr val="00A7D7"/>
          </a:solidFill>
        </a:ln>
      </dgm:spPr>
      <dgm:t>
        <a:bodyPr/>
        <a:lstStyle/>
        <a:p>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Day preceding the Forum</a:t>
          </a:r>
        </a:p>
      </dgm:t>
    </dgm:pt>
    <dgm:pt modelId="{07A08696-A6A1-1C43-9639-722506EBEE2B}" type="parTrans" cxnId="{BDB99C3D-686F-F646-B5A5-2560AB7CD241}">
      <dgm:prSet/>
      <dgm:spPr/>
      <dgm:t>
        <a:bodyPr/>
        <a:lstStyle/>
        <a:p>
          <a:endParaRPr lang="en-US"/>
        </a:p>
      </dgm:t>
    </dgm:pt>
    <dgm:pt modelId="{ECC42466-2E33-4A48-90CF-73919BCD779B}" type="sibTrans" cxnId="{BDB99C3D-686F-F646-B5A5-2560AB7CD241}">
      <dgm:prSet/>
      <dgm:spPr/>
      <dgm:t>
        <a:bodyPr/>
        <a:lstStyle/>
        <a:p>
          <a:endParaRPr lang="en-US"/>
        </a:p>
      </dgm:t>
    </dgm:pt>
    <dgm:pt modelId="{0E3E8AE0-5EDB-034C-8949-DF2E86372EEA}">
      <dgm:prSet custT="1"/>
      <dgm:spPr>
        <a:solidFill>
          <a:srgbClr val="00A7D7">
            <a:alpha val="75064"/>
          </a:srgbClr>
        </a:solidFill>
        <a:ln>
          <a:solidFill>
            <a:srgbClr val="00A7D7">
              <a:alpha val="75000"/>
            </a:srgbClr>
          </a:solidFill>
        </a:ln>
      </dgm:spPr>
      <dgm:t>
        <a:bodyPr/>
        <a:lstStyle/>
        <a:p>
          <a:pPr>
            <a:buFont typeface="Arial" panose="020B0604020202020204" pitchFamily="34" charset="0"/>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Informal interactive multi-stakeholder hearing</a:t>
          </a:r>
        </a:p>
      </dgm:t>
    </dgm:pt>
    <dgm:pt modelId="{ED8B3F53-96A6-0843-9C58-0541830DBED0}" type="parTrans" cxnId="{AA2CE68B-B66D-6E44-A533-934104B3CB7D}">
      <dgm:prSet/>
      <dgm:spPr/>
      <dgm:t>
        <a:bodyPr/>
        <a:lstStyle/>
        <a:p>
          <a:endParaRPr lang="en-US"/>
        </a:p>
      </dgm:t>
    </dgm:pt>
    <dgm:pt modelId="{37A50623-F17D-004A-B687-D2BB0265BB0C}" type="sibTrans" cxnId="{AA2CE68B-B66D-6E44-A533-934104B3CB7D}">
      <dgm:prSet/>
      <dgm:spPr/>
      <dgm:t>
        <a:bodyPr/>
        <a:lstStyle/>
        <a:p>
          <a:endParaRPr lang="en-US"/>
        </a:p>
      </dgm:t>
    </dgm:pt>
    <dgm:pt modelId="{1FCB053B-9954-204D-AAEF-690107145F64}" type="pres">
      <dgm:prSet presAssocID="{CFCE6EE8-9F43-5647-91E3-6A3173BCECAD}" presName="Name0" presStyleCnt="0">
        <dgm:presLayoutVars>
          <dgm:dir/>
          <dgm:animLvl val="lvl"/>
          <dgm:resizeHandles val="exact"/>
        </dgm:presLayoutVars>
      </dgm:prSet>
      <dgm:spPr/>
    </dgm:pt>
    <dgm:pt modelId="{E3F9AC5D-7651-BF4B-8E01-605976CC57E9}" type="pres">
      <dgm:prSet presAssocID="{09D548FB-4355-8940-8092-B71C7DF423FB}" presName="composite" presStyleCnt="0"/>
      <dgm:spPr/>
    </dgm:pt>
    <dgm:pt modelId="{C467AF2D-8B55-DD47-AE91-8A45CFE5ED58}" type="pres">
      <dgm:prSet presAssocID="{09D548FB-4355-8940-8092-B71C7DF423FB}" presName="parTx" presStyleLbl="alignNode1" presStyleIdx="0" presStyleCnt="5">
        <dgm:presLayoutVars>
          <dgm:chMax val="0"/>
          <dgm:chPref val="0"/>
          <dgm:bulletEnabled val="1"/>
        </dgm:presLayoutVars>
      </dgm:prSet>
      <dgm:spPr/>
    </dgm:pt>
    <dgm:pt modelId="{26E08488-BA69-E846-8FD1-98EBF3798A8A}" type="pres">
      <dgm:prSet presAssocID="{09D548FB-4355-8940-8092-B71C7DF423FB}" presName="desTx" presStyleLbl="alignAccFollowNode1" presStyleIdx="0" presStyleCnt="5">
        <dgm:presLayoutVars>
          <dgm:bulletEnabled val="1"/>
        </dgm:presLayoutVars>
      </dgm:prSet>
      <dgm:spPr/>
    </dgm:pt>
    <dgm:pt modelId="{5CD0C7E5-312D-6142-BF42-21B8A7DF33DA}" type="pres">
      <dgm:prSet presAssocID="{ECC42466-2E33-4A48-90CF-73919BCD779B}" presName="space" presStyleCnt="0"/>
      <dgm:spPr/>
    </dgm:pt>
    <dgm:pt modelId="{F7F60B20-DCA6-204C-8755-7FE30948788F}" type="pres">
      <dgm:prSet presAssocID="{E72555ED-1AD5-9347-BA39-E1CC3FA892EA}" presName="composite" presStyleCnt="0"/>
      <dgm:spPr/>
    </dgm:pt>
    <dgm:pt modelId="{D1324B29-10D3-CD4A-85C1-9CC56551C6E7}" type="pres">
      <dgm:prSet presAssocID="{E72555ED-1AD5-9347-BA39-E1CC3FA892EA}" presName="parTx" presStyleLbl="alignNode1" presStyleIdx="1" presStyleCnt="5" custLinFactNeighborY="1957">
        <dgm:presLayoutVars>
          <dgm:chMax val="0"/>
          <dgm:chPref val="0"/>
          <dgm:bulletEnabled val="1"/>
        </dgm:presLayoutVars>
      </dgm:prSet>
      <dgm:spPr/>
    </dgm:pt>
    <dgm:pt modelId="{9728C02A-41E8-EB48-B5B7-5BFD5D7D8D79}" type="pres">
      <dgm:prSet presAssocID="{E72555ED-1AD5-9347-BA39-E1CC3FA892EA}" presName="desTx" presStyleLbl="alignAccFollowNode1" presStyleIdx="1" presStyleCnt="5" custLinFactNeighborY="562">
        <dgm:presLayoutVars>
          <dgm:bulletEnabled val="1"/>
        </dgm:presLayoutVars>
      </dgm:prSet>
      <dgm:spPr/>
    </dgm:pt>
    <dgm:pt modelId="{CB7433D8-68D0-D643-B324-9BBD36878281}" type="pres">
      <dgm:prSet presAssocID="{B6B2B841-1C26-0C48-B31E-C76F0D08A020}" presName="space" presStyleCnt="0"/>
      <dgm:spPr/>
    </dgm:pt>
    <dgm:pt modelId="{5E3B44BA-2B7C-E044-BF15-2C0ABB030F7F}" type="pres">
      <dgm:prSet presAssocID="{DEC199B5-D496-5945-80AC-1301B4A14293}" presName="composite" presStyleCnt="0"/>
      <dgm:spPr/>
    </dgm:pt>
    <dgm:pt modelId="{B8B1365E-FFB6-B54B-8301-F1F8F6060734}" type="pres">
      <dgm:prSet presAssocID="{DEC199B5-D496-5945-80AC-1301B4A14293}" presName="parTx" presStyleLbl="alignNode1" presStyleIdx="2" presStyleCnt="5">
        <dgm:presLayoutVars>
          <dgm:chMax val="0"/>
          <dgm:chPref val="0"/>
          <dgm:bulletEnabled val="1"/>
        </dgm:presLayoutVars>
      </dgm:prSet>
      <dgm:spPr/>
    </dgm:pt>
    <dgm:pt modelId="{E13513AA-953F-F74B-8F36-5FEB198038DF}" type="pres">
      <dgm:prSet presAssocID="{DEC199B5-D496-5945-80AC-1301B4A14293}" presName="desTx" presStyleLbl="alignAccFollowNode1" presStyleIdx="2" presStyleCnt="5">
        <dgm:presLayoutVars>
          <dgm:bulletEnabled val="1"/>
        </dgm:presLayoutVars>
      </dgm:prSet>
      <dgm:spPr/>
    </dgm:pt>
    <dgm:pt modelId="{D09D299E-CBA8-FE42-A8AA-8E4DDF1761F3}" type="pres">
      <dgm:prSet presAssocID="{E685D6F3-06AA-E441-A739-C2398ACCE918}" presName="space" presStyleCnt="0"/>
      <dgm:spPr/>
    </dgm:pt>
    <dgm:pt modelId="{BAD396C4-431A-AE4C-8DD2-518DD2630FC2}" type="pres">
      <dgm:prSet presAssocID="{0E8D713E-0C2B-9845-80EE-E3D91A887F0E}" presName="composite" presStyleCnt="0"/>
      <dgm:spPr/>
    </dgm:pt>
    <dgm:pt modelId="{C198057A-8B88-634F-B974-348144A693E7}" type="pres">
      <dgm:prSet presAssocID="{0E8D713E-0C2B-9845-80EE-E3D91A887F0E}" presName="parTx" presStyleLbl="alignNode1" presStyleIdx="3" presStyleCnt="5">
        <dgm:presLayoutVars>
          <dgm:chMax val="0"/>
          <dgm:chPref val="0"/>
          <dgm:bulletEnabled val="1"/>
        </dgm:presLayoutVars>
      </dgm:prSet>
      <dgm:spPr/>
    </dgm:pt>
    <dgm:pt modelId="{9C444DFF-F397-084F-B26D-1E23D46B4B70}" type="pres">
      <dgm:prSet presAssocID="{0E8D713E-0C2B-9845-80EE-E3D91A887F0E}" presName="desTx" presStyleLbl="alignAccFollowNode1" presStyleIdx="3" presStyleCnt="5">
        <dgm:presLayoutVars>
          <dgm:bulletEnabled val="1"/>
        </dgm:presLayoutVars>
      </dgm:prSet>
      <dgm:spPr/>
    </dgm:pt>
    <dgm:pt modelId="{787DD0B3-D7AD-2545-96A1-1050ED7E1D6D}" type="pres">
      <dgm:prSet presAssocID="{7D3AC727-CF96-8447-BD4A-DB32EF40E328}" presName="space" presStyleCnt="0"/>
      <dgm:spPr/>
    </dgm:pt>
    <dgm:pt modelId="{B0596DC0-6E98-074B-A0DB-93173D8CD16A}" type="pres">
      <dgm:prSet presAssocID="{E4DC5BEA-F64B-244E-BBF6-F2F38C530575}" presName="composite" presStyleCnt="0"/>
      <dgm:spPr/>
    </dgm:pt>
    <dgm:pt modelId="{CA02830B-3E2C-7C45-86BB-F54074EA9331}" type="pres">
      <dgm:prSet presAssocID="{E4DC5BEA-F64B-244E-BBF6-F2F38C530575}" presName="parTx" presStyleLbl="alignNode1" presStyleIdx="4" presStyleCnt="5">
        <dgm:presLayoutVars>
          <dgm:chMax val="0"/>
          <dgm:chPref val="0"/>
          <dgm:bulletEnabled val="1"/>
        </dgm:presLayoutVars>
      </dgm:prSet>
      <dgm:spPr/>
    </dgm:pt>
    <dgm:pt modelId="{D2854C5C-CF0D-C94B-A4EF-A81BE76A5687}" type="pres">
      <dgm:prSet presAssocID="{E4DC5BEA-F64B-244E-BBF6-F2F38C530575}" presName="desTx" presStyleLbl="alignAccFollowNode1" presStyleIdx="4" presStyleCnt="5">
        <dgm:presLayoutVars>
          <dgm:bulletEnabled val="1"/>
        </dgm:presLayoutVars>
      </dgm:prSet>
      <dgm:spPr/>
    </dgm:pt>
  </dgm:ptLst>
  <dgm:cxnLst>
    <dgm:cxn modelId="{337E6805-C840-FA49-BA33-7B0AB41B1358}" type="presOf" srcId="{0E8D713E-0C2B-9845-80EE-E3D91A887F0E}" destId="{C198057A-8B88-634F-B974-348144A693E7}" srcOrd="0" destOrd="0" presId="urn:microsoft.com/office/officeart/2005/8/layout/hList1"/>
    <dgm:cxn modelId="{AED0BA1F-C330-014D-BF8F-53588043F2B9}" type="presOf" srcId="{18468CD5-7EA3-5A4E-8B79-48E3F4EA44DE}" destId="{D2854C5C-CF0D-C94B-A4EF-A81BE76A5687}" srcOrd="0" destOrd="1" presId="urn:microsoft.com/office/officeart/2005/8/layout/hList1"/>
    <dgm:cxn modelId="{C73E7928-1452-A44E-8FED-25F7F610E722}" type="presOf" srcId="{09D548FB-4355-8940-8092-B71C7DF423FB}" destId="{C467AF2D-8B55-DD47-AE91-8A45CFE5ED58}" srcOrd="0" destOrd="0" presId="urn:microsoft.com/office/officeart/2005/8/layout/hList1"/>
    <dgm:cxn modelId="{39B3B62A-1169-B048-A94C-7347B535194D}" type="presOf" srcId="{021026F3-0F0E-CB4C-ABAC-50F96E0DED06}" destId="{9728C02A-41E8-EB48-B5B7-5BFD5D7D8D79}" srcOrd="0" destOrd="0" presId="urn:microsoft.com/office/officeart/2005/8/layout/hList1"/>
    <dgm:cxn modelId="{5A5A7734-C1FA-D74F-AFF8-6E4E00745CAB}" srcId="{E4DC5BEA-F64B-244E-BBF6-F2F38C530575}" destId="{18468CD5-7EA3-5A4E-8B79-48E3F4EA44DE}" srcOrd="1" destOrd="0" parTransId="{4F147210-816B-FE42-8EEB-15177DB9E595}" sibTransId="{78B6DEC3-15F0-ED42-B19F-C63A09CE3919}"/>
    <dgm:cxn modelId="{BDB99C3D-686F-F646-B5A5-2560AB7CD241}" srcId="{CFCE6EE8-9F43-5647-91E3-6A3173BCECAD}" destId="{09D548FB-4355-8940-8092-B71C7DF423FB}" srcOrd="0" destOrd="0" parTransId="{07A08696-A6A1-1C43-9639-722506EBEE2B}" sibTransId="{ECC42466-2E33-4A48-90CF-73919BCD779B}"/>
    <dgm:cxn modelId="{DBE2E43F-A65C-354E-A031-8126466A6D9D}" type="presOf" srcId="{7B1ABE91-01C1-E44B-B941-18672319D3C3}" destId="{E13513AA-953F-F74B-8F36-5FEB198038DF}" srcOrd="0" destOrd="0" presId="urn:microsoft.com/office/officeart/2005/8/layout/hList1"/>
    <dgm:cxn modelId="{85E04740-A95C-074B-A0C5-3D0349DA39A6}" srcId="{CFCE6EE8-9F43-5647-91E3-6A3173BCECAD}" destId="{E4DC5BEA-F64B-244E-BBF6-F2F38C530575}" srcOrd="4" destOrd="0" parTransId="{25230969-C606-EB45-BF4A-0476AD9AD6D3}" sibTransId="{56FF957E-39D1-9F40-99AA-7CD9718ADC01}"/>
    <dgm:cxn modelId="{1FAD4B42-3B04-BC42-AEB7-C69ED4CE80BB}" srcId="{0E8D713E-0C2B-9845-80EE-E3D91A887F0E}" destId="{CBDAEDD9-890B-9A4F-B728-F1DD7DC92C13}" srcOrd="0" destOrd="0" parTransId="{B9A89EE8-7040-B946-8FC2-EDBBC9EFD3C3}" sibTransId="{ECC2EFE0-969C-FB45-A224-3126DB1329EA}"/>
    <dgm:cxn modelId="{C615DE6F-BB75-6042-81BE-5EE7F2634AA0}" srcId="{CFCE6EE8-9F43-5647-91E3-6A3173BCECAD}" destId="{DEC199B5-D496-5945-80AC-1301B4A14293}" srcOrd="2" destOrd="0" parTransId="{0931A6BB-892A-9D4B-A2E4-64BBD65A3040}" sibTransId="{E685D6F3-06AA-E441-A739-C2398ACCE918}"/>
    <dgm:cxn modelId="{8A451074-5B42-1B47-9534-C21BF7BB8FC9}" srcId="{E72555ED-1AD5-9347-BA39-E1CC3FA892EA}" destId="{5C98AFF0-0CF2-BA49-9E8C-966C211437AE}" srcOrd="1" destOrd="0" parTransId="{0C42780E-ECBB-A141-AB6F-F85A8BB67BF8}" sibTransId="{FC7358E9-3FC0-5543-A35C-3012AA5BAAA2}"/>
    <dgm:cxn modelId="{DDF5F374-69E4-7942-BB55-0B3D1C89CD5E}" type="presOf" srcId="{0E3E8AE0-5EDB-034C-8949-DF2E86372EEA}" destId="{26E08488-BA69-E846-8FD1-98EBF3798A8A}" srcOrd="0" destOrd="0" presId="urn:microsoft.com/office/officeart/2005/8/layout/hList1"/>
    <dgm:cxn modelId="{B3EF5857-FB11-B44C-80E3-BAD176C54CA1}" type="presOf" srcId="{E72555ED-1AD5-9347-BA39-E1CC3FA892EA}" destId="{D1324B29-10D3-CD4A-85C1-9CC56551C6E7}" srcOrd="0" destOrd="0" presId="urn:microsoft.com/office/officeart/2005/8/layout/hList1"/>
    <dgm:cxn modelId="{BC81267B-3054-CB42-A167-70B32A3E6983}" type="presOf" srcId="{1227487C-1D5C-154F-B4C3-D87C09F3D213}" destId="{E13513AA-953F-F74B-8F36-5FEB198038DF}" srcOrd="0" destOrd="1" presId="urn:microsoft.com/office/officeart/2005/8/layout/hList1"/>
    <dgm:cxn modelId="{4A0AA085-0725-0C4C-A278-0F876DC9FB26}" srcId="{CFCE6EE8-9F43-5647-91E3-6A3173BCECAD}" destId="{0E8D713E-0C2B-9845-80EE-E3D91A887F0E}" srcOrd="3" destOrd="0" parTransId="{E9A25CF9-379D-5F46-8CE6-85F4E90641F8}" sibTransId="{7D3AC727-CF96-8447-BD4A-DB32EF40E328}"/>
    <dgm:cxn modelId="{E0239186-0A6D-F44F-B01D-75A1CC810767}" type="presOf" srcId="{505CFAD7-DF06-0A46-A0C7-A48DC14439EF}" destId="{D2854C5C-CF0D-C94B-A4EF-A81BE76A5687}" srcOrd="0" destOrd="0" presId="urn:microsoft.com/office/officeart/2005/8/layout/hList1"/>
    <dgm:cxn modelId="{1FC03C89-BF20-774B-B84A-16640CC716CA}" srcId="{E4DC5BEA-F64B-244E-BBF6-F2F38C530575}" destId="{505CFAD7-DF06-0A46-A0C7-A48DC14439EF}" srcOrd="0" destOrd="0" parTransId="{E5F66D47-49D0-4348-B1FA-28E7AF0A0F70}" sibTransId="{4B1E2885-9713-6340-9F9C-E6FA82430A79}"/>
    <dgm:cxn modelId="{AA2CE68B-B66D-6E44-A533-934104B3CB7D}" srcId="{09D548FB-4355-8940-8092-B71C7DF423FB}" destId="{0E3E8AE0-5EDB-034C-8949-DF2E86372EEA}" srcOrd="0" destOrd="0" parTransId="{ED8B3F53-96A6-0843-9C58-0541830DBED0}" sibTransId="{37A50623-F17D-004A-B687-D2BB0265BB0C}"/>
    <dgm:cxn modelId="{1B760AA1-77AF-194D-9777-CF6453B4B2B4}" srcId="{CFCE6EE8-9F43-5647-91E3-6A3173BCECAD}" destId="{E72555ED-1AD5-9347-BA39-E1CC3FA892EA}" srcOrd="1" destOrd="0" parTransId="{62466285-E3A3-F54B-B40B-FAADC81748D0}" sibTransId="{B6B2B841-1C26-0C48-B31E-C76F0D08A020}"/>
    <dgm:cxn modelId="{5167B1A3-3D80-8C49-A0EC-93B68EFF6F67}" srcId="{E4DC5BEA-F64B-244E-BBF6-F2F38C530575}" destId="{0C431FA4-A1DB-AF42-BF7D-EFB823CE42AC}" srcOrd="2" destOrd="0" parTransId="{14468FF3-357B-7D49-9E47-BEA8635F31DF}" sibTransId="{C26CFC40-5C16-254F-8E15-80EDA63FF4C1}"/>
    <dgm:cxn modelId="{A9106CA6-1B5B-C244-9080-845D81CEFA2B}" type="presOf" srcId="{CFCE6EE8-9F43-5647-91E3-6A3173BCECAD}" destId="{1FCB053B-9954-204D-AAEF-690107145F64}" srcOrd="0" destOrd="0" presId="urn:microsoft.com/office/officeart/2005/8/layout/hList1"/>
    <dgm:cxn modelId="{FE8CC3AE-74F9-D041-BA8A-0C53D24FAA54}" type="presOf" srcId="{DEC199B5-D496-5945-80AC-1301B4A14293}" destId="{B8B1365E-FFB6-B54B-8301-F1F8F6060734}" srcOrd="0" destOrd="0" presId="urn:microsoft.com/office/officeart/2005/8/layout/hList1"/>
    <dgm:cxn modelId="{A514D1BC-EB3F-EB40-859A-FF517C3E918C}" srcId="{DEC199B5-D496-5945-80AC-1301B4A14293}" destId="{1227487C-1D5C-154F-B4C3-D87C09F3D213}" srcOrd="1" destOrd="0" parTransId="{B579CA12-8AFF-EE46-8D98-C73A5B09035E}" sibTransId="{D4CB845D-B322-EA40-AF26-A11F171FF2F5}"/>
    <dgm:cxn modelId="{F52C17BF-C4FF-3247-A478-0288322506CC}" type="presOf" srcId="{E4DC5BEA-F64B-244E-BBF6-F2F38C530575}" destId="{CA02830B-3E2C-7C45-86BB-F54074EA9331}" srcOrd="0" destOrd="0" presId="urn:microsoft.com/office/officeart/2005/8/layout/hList1"/>
    <dgm:cxn modelId="{3DBDA2CE-A7E0-684C-88CE-4416F50599D6}" type="presOf" srcId="{5C98AFF0-0CF2-BA49-9E8C-966C211437AE}" destId="{9728C02A-41E8-EB48-B5B7-5BFD5D7D8D79}" srcOrd="0" destOrd="1" presId="urn:microsoft.com/office/officeart/2005/8/layout/hList1"/>
    <dgm:cxn modelId="{DE5B8BEC-9862-8749-8E1D-2B8D5110F184}" srcId="{0E8D713E-0C2B-9845-80EE-E3D91A887F0E}" destId="{006B8495-DDF1-8F4A-83AB-4E3C96B1F93E}" srcOrd="1" destOrd="0" parTransId="{FBE6F19D-EE7E-6349-8147-E9B63C3E0EC1}" sibTransId="{B7107E55-4402-2B4C-91D6-A2D1F7B53E46}"/>
    <dgm:cxn modelId="{682F9BEE-6F87-A345-A892-1BC21E08EBEC}" type="presOf" srcId="{CBDAEDD9-890B-9A4F-B728-F1DD7DC92C13}" destId="{9C444DFF-F397-084F-B26D-1E23D46B4B70}" srcOrd="0" destOrd="0" presId="urn:microsoft.com/office/officeart/2005/8/layout/hList1"/>
    <dgm:cxn modelId="{CF0119F7-D31E-2543-9F29-A5E8512708B3}" srcId="{E72555ED-1AD5-9347-BA39-E1CC3FA892EA}" destId="{021026F3-0F0E-CB4C-ABAC-50F96E0DED06}" srcOrd="0" destOrd="0" parTransId="{EA58A8AA-BDBD-0A42-93FD-26263A405E0E}" sibTransId="{807C1969-5EEC-9141-A443-01E3A5398676}"/>
    <dgm:cxn modelId="{588F30F7-BF7F-5C42-A760-118BA667B266}" type="presOf" srcId="{006B8495-DDF1-8F4A-83AB-4E3C96B1F93E}" destId="{9C444DFF-F397-084F-B26D-1E23D46B4B70}" srcOrd="0" destOrd="1" presId="urn:microsoft.com/office/officeart/2005/8/layout/hList1"/>
    <dgm:cxn modelId="{6A5EB7FD-6667-B042-9914-80A902D4F33E}" type="presOf" srcId="{0C431FA4-A1DB-AF42-BF7D-EFB823CE42AC}" destId="{D2854C5C-CF0D-C94B-A4EF-A81BE76A5687}" srcOrd="0" destOrd="2" presId="urn:microsoft.com/office/officeart/2005/8/layout/hList1"/>
    <dgm:cxn modelId="{6C3103FF-61CD-0141-93E2-7AD092E7F509}" srcId="{DEC199B5-D496-5945-80AC-1301B4A14293}" destId="{7B1ABE91-01C1-E44B-B941-18672319D3C3}" srcOrd="0" destOrd="0" parTransId="{48410588-2963-6F46-8B0F-47A9E69C2D13}" sibTransId="{3279F688-FBAB-F24E-AEDC-33FDF7673EDD}"/>
    <dgm:cxn modelId="{87B9DAFE-4B70-3243-8800-56BE158EA005}" type="presParOf" srcId="{1FCB053B-9954-204D-AAEF-690107145F64}" destId="{E3F9AC5D-7651-BF4B-8E01-605976CC57E9}" srcOrd="0" destOrd="0" presId="urn:microsoft.com/office/officeart/2005/8/layout/hList1"/>
    <dgm:cxn modelId="{D207D50A-59E3-434D-A093-2E2DBD3F38F4}" type="presParOf" srcId="{E3F9AC5D-7651-BF4B-8E01-605976CC57E9}" destId="{C467AF2D-8B55-DD47-AE91-8A45CFE5ED58}" srcOrd="0" destOrd="0" presId="urn:microsoft.com/office/officeart/2005/8/layout/hList1"/>
    <dgm:cxn modelId="{489C2C83-52D8-2541-BA89-7033B7FA5072}" type="presParOf" srcId="{E3F9AC5D-7651-BF4B-8E01-605976CC57E9}" destId="{26E08488-BA69-E846-8FD1-98EBF3798A8A}" srcOrd="1" destOrd="0" presId="urn:microsoft.com/office/officeart/2005/8/layout/hList1"/>
    <dgm:cxn modelId="{E3C1B12F-6BCE-AC46-B53A-C296D60677A1}" type="presParOf" srcId="{1FCB053B-9954-204D-AAEF-690107145F64}" destId="{5CD0C7E5-312D-6142-BF42-21B8A7DF33DA}" srcOrd="1" destOrd="0" presId="urn:microsoft.com/office/officeart/2005/8/layout/hList1"/>
    <dgm:cxn modelId="{C569E944-32B4-0643-8017-02FB366A8F46}" type="presParOf" srcId="{1FCB053B-9954-204D-AAEF-690107145F64}" destId="{F7F60B20-DCA6-204C-8755-7FE30948788F}" srcOrd="2" destOrd="0" presId="urn:microsoft.com/office/officeart/2005/8/layout/hList1"/>
    <dgm:cxn modelId="{2BE569A7-90EB-1044-8FA2-B67E2D9AC4C2}" type="presParOf" srcId="{F7F60B20-DCA6-204C-8755-7FE30948788F}" destId="{D1324B29-10D3-CD4A-85C1-9CC56551C6E7}" srcOrd="0" destOrd="0" presId="urn:microsoft.com/office/officeart/2005/8/layout/hList1"/>
    <dgm:cxn modelId="{86E9241A-248F-464D-9757-62B5082D44C6}" type="presParOf" srcId="{F7F60B20-DCA6-204C-8755-7FE30948788F}" destId="{9728C02A-41E8-EB48-B5B7-5BFD5D7D8D79}" srcOrd="1" destOrd="0" presId="urn:microsoft.com/office/officeart/2005/8/layout/hList1"/>
    <dgm:cxn modelId="{41D249C9-8002-9349-97A5-1EE280A22B17}" type="presParOf" srcId="{1FCB053B-9954-204D-AAEF-690107145F64}" destId="{CB7433D8-68D0-D643-B324-9BBD36878281}" srcOrd="3" destOrd="0" presId="urn:microsoft.com/office/officeart/2005/8/layout/hList1"/>
    <dgm:cxn modelId="{5B651BAC-3706-5A44-820C-3DE187FBE229}" type="presParOf" srcId="{1FCB053B-9954-204D-AAEF-690107145F64}" destId="{5E3B44BA-2B7C-E044-BF15-2C0ABB030F7F}" srcOrd="4" destOrd="0" presId="urn:microsoft.com/office/officeart/2005/8/layout/hList1"/>
    <dgm:cxn modelId="{95783546-8854-094E-97C5-AB3A2CF5D709}" type="presParOf" srcId="{5E3B44BA-2B7C-E044-BF15-2C0ABB030F7F}" destId="{B8B1365E-FFB6-B54B-8301-F1F8F6060734}" srcOrd="0" destOrd="0" presId="urn:microsoft.com/office/officeart/2005/8/layout/hList1"/>
    <dgm:cxn modelId="{17008BD3-AF8C-544E-A41E-6A8DA370ABBA}" type="presParOf" srcId="{5E3B44BA-2B7C-E044-BF15-2C0ABB030F7F}" destId="{E13513AA-953F-F74B-8F36-5FEB198038DF}" srcOrd="1" destOrd="0" presId="urn:microsoft.com/office/officeart/2005/8/layout/hList1"/>
    <dgm:cxn modelId="{4664F538-A256-7A42-A69A-C42E58A0BEAD}" type="presParOf" srcId="{1FCB053B-9954-204D-AAEF-690107145F64}" destId="{D09D299E-CBA8-FE42-A8AA-8E4DDF1761F3}" srcOrd="5" destOrd="0" presId="urn:microsoft.com/office/officeart/2005/8/layout/hList1"/>
    <dgm:cxn modelId="{0D6EDEE0-5EE5-C949-853F-25369F9075B5}" type="presParOf" srcId="{1FCB053B-9954-204D-AAEF-690107145F64}" destId="{BAD396C4-431A-AE4C-8DD2-518DD2630FC2}" srcOrd="6" destOrd="0" presId="urn:microsoft.com/office/officeart/2005/8/layout/hList1"/>
    <dgm:cxn modelId="{C7F665A7-0480-C343-BC52-BC8B440D02F0}" type="presParOf" srcId="{BAD396C4-431A-AE4C-8DD2-518DD2630FC2}" destId="{C198057A-8B88-634F-B974-348144A693E7}" srcOrd="0" destOrd="0" presId="urn:microsoft.com/office/officeart/2005/8/layout/hList1"/>
    <dgm:cxn modelId="{247A36CB-9E99-C94B-AAC4-EF6C1B4C8372}" type="presParOf" srcId="{BAD396C4-431A-AE4C-8DD2-518DD2630FC2}" destId="{9C444DFF-F397-084F-B26D-1E23D46B4B70}" srcOrd="1" destOrd="0" presId="urn:microsoft.com/office/officeart/2005/8/layout/hList1"/>
    <dgm:cxn modelId="{91DB68F5-844D-3D40-9620-6A29C90EE6CE}" type="presParOf" srcId="{1FCB053B-9954-204D-AAEF-690107145F64}" destId="{787DD0B3-D7AD-2545-96A1-1050ED7E1D6D}" srcOrd="7" destOrd="0" presId="urn:microsoft.com/office/officeart/2005/8/layout/hList1"/>
    <dgm:cxn modelId="{37B772F9-95FE-A048-96CC-F7582E2A0709}" type="presParOf" srcId="{1FCB053B-9954-204D-AAEF-690107145F64}" destId="{B0596DC0-6E98-074B-A0DB-93173D8CD16A}" srcOrd="8" destOrd="0" presId="urn:microsoft.com/office/officeart/2005/8/layout/hList1"/>
    <dgm:cxn modelId="{4FD493F4-1CFF-9D4C-BF6B-8B802AE97ADA}" type="presParOf" srcId="{B0596DC0-6E98-074B-A0DB-93173D8CD16A}" destId="{CA02830B-3E2C-7C45-86BB-F54074EA9331}" srcOrd="0" destOrd="0" presId="urn:microsoft.com/office/officeart/2005/8/layout/hList1"/>
    <dgm:cxn modelId="{B7415C64-99FD-F643-A716-56801B7D5BB5}" type="presParOf" srcId="{B0596DC0-6E98-074B-A0DB-93173D8CD16A}" destId="{D2854C5C-CF0D-C94B-A4EF-A81BE76A5687}" srcOrd="1" destOrd="0" presId="urn:microsoft.com/office/officeart/2005/8/layout/h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B0F932-232C-49DA-A9B0-E93E661B95ED}">
      <dsp:nvSpPr>
        <dsp:cNvPr id="0" name=""/>
        <dsp:cNvSpPr/>
      </dsp:nvSpPr>
      <dsp:spPr>
        <a:xfrm>
          <a:off x="7903" y="0"/>
          <a:ext cx="3195970" cy="1446551"/>
        </a:xfrm>
        <a:prstGeom prst="roundRect">
          <a:avLst>
            <a:gd name="adj" fmla="val 10000"/>
          </a:avLst>
        </a:prstGeom>
        <a:solidFill>
          <a:srgbClr val="0F9E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Tx/>
            <a:buNone/>
          </a:pPr>
          <a:r>
            <a:rPr lang="en-GB" sz="2200" kern="1200">
              <a:solidFill>
                <a:schemeClr val="bg1"/>
              </a:solidFill>
              <a:latin typeface="SemplicitaPro" panose="02000503000000000000" pitchFamily="2" charset="0"/>
              <a:ea typeface="Roboto" panose="02000000000000000000" pitchFamily="2" charset="0"/>
              <a:cs typeface="Roboto" panose="02000000000000000000" pitchFamily="2" charset="0"/>
            </a:rPr>
            <a:t>Held every four years</a:t>
          </a:r>
        </a:p>
      </dsp:txBody>
      <dsp:txXfrm>
        <a:off x="50271" y="42368"/>
        <a:ext cx="3111234" cy="1361815"/>
      </dsp:txXfrm>
    </dsp:sp>
    <dsp:sp modelId="{CFE6A780-A536-412F-9E91-04D918AA67E2}">
      <dsp:nvSpPr>
        <dsp:cNvPr id="0" name=""/>
        <dsp:cNvSpPr/>
      </dsp:nvSpPr>
      <dsp:spPr>
        <a:xfrm>
          <a:off x="3740797" y="0"/>
          <a:ext cx="3195970" cy="1446551"/>
        </a:xfrm>
        <a:prstGeom prst="roundRect">
          <a:avLst>
            <a:gd name="adj" fmla="val 10000"/>
          </a:avLst>
        </a:prstGeom>
        <a:solidFill>
          <a:srgbClr val="0F9E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Tx/>
            <a:buNone/>
          </a:pPr>
          <a:r>
            <a:rPr lang="en-GB" sz="2200" kern="1200">
              <a:solidFill>
                <a:prstClr val="white"/>
              </a:solidFill>
              <a:latin typeface="SemplicitaPro" panose="02000503000000000000" pitchFamily="2" charset="0"/>
              <a:ea typeface="Roboto" panose="02000000000000000000" pitchFamily="2" charset="0"/>
              <a:cs typeface="Roboto" panose="02000000000000000000" pitchFamily="2" charset="0"/>
            </a:rPr>
            <a:t>Results in a Progress Declaration</a:t>
          </a:r>
        </a:p>
      </dsp:txBody>
      <dsp:txXfrm>
        <a:off x="3783165" y="42368"/>
        <a:ext cx="3111234" cy="1361815"/>
      </dsp:txXfrm>
    </dsp:sp>
    <dsp:sp modelId="{A01F00C1-73E5-482E-8A15-5E84C39371B0}">
      <dsp:nvSpPr>
        <dsp:cNvPr id="0" name=""/>
        <dsp:cNvSpPr/>
      </dsp:nvSpPr>
      <dsp:spPr>
        <a:xfrm>
          <a:off x="7473690" y="0"/>
          <a:ext cx="3195970" cy="1446551"/>
        </a:xfrm>
        <a:prstGeom prst="roundRect">
          <a:avLst>
            <a:gd name="adj" fmla="val 10000"/>
          </a:avLst>
        </a:prstGeom>
        <a:solidFill>
          <a:srgbClr val="0F9ED5"/>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FontTx/>
            <a:buNone/>
          </a:pPr>
          <a:r>
            <a:rPr lang="en-GB" sz="2200" kern="1200">
              <a:solidFill>
                <a:prstClr val="white"/>
              </a:solidFill>
              <a:latin typeface="SemplicitaPro" panose="02000503000000000000" pitchFamily="2" charset="0"/>
              <a:ea typeface="Roboto" panose="02000000000000000000" pitchFamily="2" charset="0"/>
              <a:cs typeface="Roboto" panose="02000000000000000000" pitchFamily="2" charset="0"/>
            </a:rPr>
            <a:t>Sets the agenda for the next years of GCM implementation</a:t>
          </a:r>
        </a:p>
      </dsp:txBody>
      <dsp:txXfrm>
        <a:off x="7516058" y="42368"/>
        <a:ext cx="3111234" cy="1361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67AF2D-8B55-DD47-AE91-8A45CFE5ED58}">
      <dsp:nvSpPr>
        <dsp:cNvPr id="0" name=""/>
        <dsp:cNvSpPr/>
      </dsp:nvSpPr>
      <dsp:spPr>
        <a:xfrm>
          <a:off x="4855" y="283338"/>
          <a:ext cx="1861383" cy="744553"/>
        </a:xfrm>
        <a:prstGeom prst="rect">
          <a:avLst/>
        </a:prstGeom>
        <a:solidFill>
          <a:srgbClr val="00A7D7"/>
        </a:solidFill>
        <a:ln w="19050" cap="flat" cmpd="sng" algn="ctr">
          <a:solidFill>
            <a:srgbClr val="00A7D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Day preceding the Forum</a:t>
          </a:r>
        </a:p>
      </dsp:txBody>
      <dsp:txXfrm>
        <a:off x="4855" y="283338"/>
        <a:ext cx="1861383" cy="744553"/>
      </dsp:txXfrm>
    </dsp:sp>
    <dsp:sp modelId="{26E08488-BA69-E846-8FD1-98EBF3798A8A}">
      <dsp:nvSpPr>
        <dsp:cNvPr id="0" name=""/>
        <dsp:cNvSpPr/>
      </dsp:nvSpPr>
      <dsp:spPr>
        <a:xfrm>
          <a:off x="4855" y="1027892"/>
          <a:ext cx="1861383" cy="2854800"/>
        </a:xfrm>
        <a:prstGeom prst="rect">
          <a:avLst/>
        </a:prstGeom>
        <a:solidFill>
          <a:srgbClr val="00A7D7">
            <a:alpha val="75064"/>
          </a:srgbClr>
        </a:solidFill>
        <a:ln w="19050" cap="flat" cmpd="sng" algn="ctr">
          <a:solidFill>
            <a:srgbClr val="00A7D7">
              <a:alpha val="75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Informal interactive multi-stakeholder hearing</a:t>
          </a:r>
        </a:p>
      </dsp:txBody>
      <dsp:txXfrm>
        <a:off x="4855" y="1027892"/>
        <a:ext cx="1861383" cy="2854800"/>
      </dsp:txXfrm>
    </dsp:sp>
    <dsp:sp modelId="{D1324B29-10D3-CD4A-85C1-9CC56551C6E7}">
      <dsp:nvSpPr>
        <dsp:cNvPr id="0" name=""/>
        <dsp:cNvSpPr/>
      </dsp:nvSpPr>
      <dsp:spPr>
        <a:xfrm>
          <a:off x="2126832" y="297909"/>
          <a:ext cx="1861383" cy="744553"/>
        </a:xfrm>
        <a:prstGeom prst="rect">
          <a:avLst/>
        </a:prstGeom>
        <a:solidFill>
          <a:srgbClr val="19486A"/>
        </a:solidFill>
        <a:ln w="19050" cap="flat" cmpd="sng" algn="ctr">
          <a:solidFill>
            <a:srgbClr val="19486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1</a:t>
          </a:r>
        </a:p>
      </dsp:txBody>
      <dsp:txXfrm>
        <a:off x="2126832" y="297909"/>
        <a:ext cx="1861383" cy="744553"/>
      </dsp:txXfrm>
    </dsp:sp>
    <dsp:sp modelId="{9728C02A-41E8-EB48-B5B7-5BFD5D7D8D79}">
      <dsp:nvSpPr>
        <dsp:cNvPr id="0" name=""/>
        <dsp:cNvSpPr/>
      </dsp:nvSpPr>
      <dsp:spPr>
        <a:xfrm>
          <a:off x="2126832" y="1043936"/>
          <a:ext cx="1861383" cy="2854800"/>
        </a:xfrm>
        <a:prstGeom prst="rect">
          <a:avLst/>
        </a:prstGeom>
        <a:solidFill>
          <a:srgbClr val="007CBB">
            <a:alpha val="89804"/>
          </a:srgbClr>
        </a:solidFill>
        <a:ln w="19050" cap="flat" cmpd="sng" algn="ctr">
          <a:solidFill>
            <a:srgbClr val="007CB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Roundtables</a:t>
          </a:r>
        </a:p>
        <a:p>
          <a:pPr marL="171450" lvl="1" indent="-171450" algn="l" defTabSz="8001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Roundtables</a:t>
          </a:r>
        </a:p>
      </dsp:txBody>
      <dsp:txXfrm>
        <a:off x="2126832" y="1043936"/>
        <a:ext cx="1861383" cy="2854800"/>
      </dsp:txXfrm>
    </dsp:sp>
    <dsp:sp modelId="{B8B1365E-FFB6-B54B-8301-F1F8F6060734}">
      <dsp:nvSpPr>
        <dsp:cNvPr id="0" name=""/>
        <dsp:cNvSpPr/>
      </dsp:nvSpPr>
      <dsp:spPr>
        <a:xfrm>
          <a:off x="4248809" y="283338"/>
          <a:ext cx="1861383" cy="744553"/>
        </a:xfrm>
        <a:prstGeom prst="rect">
          <a:avLst/>
        </a:prstGeom>
        <a:solidFill>
          <a:srgbClr val="19486A"/>
        </a:solidFill>
        <a:ln w="19050" cap="flat" cmpd="sng" algn="ctr">
          <a:solidFill>
            <a:srgbClr val="19486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228600" lvl="1" indent="-228600" algn="ctr" defTabSz="977900">
            <a:lnSpc>
              <a:spcPct val="90000"/>
            </a:lnSpc>
            <a:spcBef>
              <a:spcPct val="0"/>
            </a:spcBef>
            <a:spcAft>
              <a:spcPct val="15000"/>
            </a:spcAft>
            <a:buNone/>
          </a:pPr>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2</a:t>
          </a:r>
        </a:p>
      </dsp:txBody>
      <dsp:txXfrm>
        <a:off x="4248809" y="283338"/>
        <a:ext cx="1861383" cy="744553"/>
      </dsp:txXfrm>
    </dsp:sp>
    <dsp:sp modelId="{E13513AA-953F-F74B-8F36-5FEB198038DF}">
      <dsp:nvSpPr>
        <dsp:cNvPr id="0" name=""/>
        <dsp:cNvSpPr/>
      </dsp:nvSpPr>
      <dsp:spPr>
        <a:xfrm>
          <a:off x="4248809" y="1027892"/>
          <a:ext cx="1861383" cy="2854800"/>
        </a:xfrm>
        <a:prstGeom prst="rect">
          <a:avLst/>
        </a:prstGeom>
        <a:solidFill>
          <a:srgbClr val="007CBB">
            <a:alpha val="90000"/>
          </a:srgbClr>
        </a:solidFill>
        <a:ln w="19050" cap="flat" cmpd="sng" algn="ctr">
          <a:solidFill>
            <a:srgbClr val="007CB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Roundtables</a:t>
          </a:r>
        </a:p>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Policy Debate</a:t>
          </a:r>
        </a:p>
      </dsp:txBody>
      <dsp:txXfrm>
        <a:off x="4248809" y="1027892"/>
        <a:ext cx="1861383" cy="2854800"/>
      </dsp:txXfrm>
    </dsp:sp>
    <dsp:sp modelId="{C198057A-8B88-634F-B974-348144A693E7}">
      <dsp:nvSpPr>
        <dsp:cNvPr id="0" name=""/>
        <dsp:cNvSpPr/>
      </dsp:nvSpPr>
      <dsp:spPr>
        <a:xfrm>
          <a:off x="6370786" y="283338"/>
          <a:ext cx="1861383" cy="744553"/>
        </a:xfrm>
        <a:prstGeom prst="rect">
          <a:avLst/>
        </a:prstGeom>
        <a:solidFill>
          <a:srgbClr val="19486A"/>
        </a:solidFill>
        <a:ln w="19050" cap="flat" cmpd="sng" algn="ctr">
          <a:solidFill>
            <a:srgbClr val="19486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228600" lvl="1" indent="-228600" algn="ctr" defTabSz="977900">
            <a:lnSpc>
              <a:spcPct val="90000"/>
            </a:lnSpc>
            <a:spcBef>
              <a:spcPct val="0"/>
            </a:spcBef>
            <a:spcAft>
              <a:spcPct val="15000"/>
            </a:spcAft>
            <a:buNone/>
          </a:pPr>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3</a:t>
          </a:r>
        </a:p>
      </dsp:txBody>
      <dsp:txXfrm>
        <a:off x="6370786" y="283338"/>
        <a:ext cx="1861383" cy="744553"/>
      </dsp:txXfrm>
    </dsp:sp>
    <dsp:sp modelId="{9C444DFF-F397-084F-B26D-1E23D46B4B70}">
      <dsp:nvSpPr>
        <dsp:cNvPr id="0" name=""/>
        <dsp:cNvSpPr/>
      </dsp:nvSpPr>
      <dsp:spPr>
        <a:xfrm>
          <a:off x="6370786" y="1027892"/>
          <a:ext cx="1861383" cy="2854800"/>
        </a:xfrm>
        <a:prstGeom prst="rect">
          <a:avLst/>
        </a:prstGeom>
        <a:solidFill>
          <a:srgbClr val="007CBB">
            <a:alpha val="90000"/>
          </a:srgbClr>
        </a:solidFill>
        <a:ln w="19050" cap="flat" cmpd="sng" algn="ctr">
          <a:solidFill>
            <a:srgbClr val="007CB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opening segment</a:t>
          </a:r>
        </a:p>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general debate</a:t>
          </a:r>
        </a:p>
      </dsp:txBody>
      <dsp:txXfrm>
        <a:off x="6370786" y="1027892"/>
        <a:ext cx="1861383" cy="2854800"/>
      </dsp:txXfrm>
    </dsp:sp>
    <dsp:sp modelId="{CA02830B-3E2C-7C45-86BB-F54074EA9331}">
      <dsp:nvSpPr>
        <dsp:cNvPr id="0" name=""/>
        <dsp:cNvSpPr/>
      </dsp:nvSpPr>
      <dsp:spPr>
        <a:xfrm>
          <a:off x="8492763" y="283338"/>
          <a:ext cx="1861383" cy="744553"/>
        </a:xfrm>
        <a:prstGeom prst="rect">
          <a:avLst/>
        </a:prstGeom>
        <a:solidFill>
          <a:srgbClr val="19486A"/>
        </a:solidFill>
        <a:ln w="19050" cap="flat" cmpd="sng" algn="ctr">
          <a:solidFill>
            <a:srgbClr val="19486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kern="1200">
              <a:solidFill>
                <a:schemeClr val="bg1"/>
              </a:solidFill>
              <a:latin typeface="SemplicitaPro" panose="02000503000000000000" pitchFamily="2" charset="0"/>
              <a:ea typeface="Roboto" panose="02000000000000000000" pitchFamily="2" charset="0"/>
              <a:cs typeface="Roboto" panose="02000000000000000000" pitchFamily="2" charset="0"/>
            </a:rPr>
            <a:t>Day 4</a:t>
          </a:r>
        </a:p>
      </dsp:txBody>
      <dsp:txXfrm>
        <a:off x="8492763" y="283338"/>
        <a:ext cx="1861383" cy="744553"/>
      </dsp:txXfrm>
    </dsp:sp>
    <dsp:sp modelId="{D2854C5C-CF0D-C94B-A4EF-A81BE76A5687}">
      <dsp:nvSpPr>
        <dsp:cNvPr id="0" name=""/>
        <dsp:cNvSpPr/>
      </dsp:nvSpPr>
      <dsp:spPr>
        <a:xfrm>
          <a:off x="8492763" y="1027892"/>
          <a:ext cx="1861383" cy="2854800"/>
        </a:xfrm>
        <a:prstGeom prst="rect">
          <a:avLst/>
        </a:prstGeom>
        <a:solidFill>
          <a:srgbClr val="007CBB">
            <a:alpha val="90000"/>
          </a:srgbClr>
        </a:solidFill>
        <a:ln w="19050" cap="flat" cmpd="sng" algn="ctr">
          <a:solidFill>
            <a:srgbClr val="007CBB">
              <a:alpha val="9000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general debate</a:t>
          </a:r>
        </a:p>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Plenary – closing segment</a:t>
          </a:r>
        </a:p>
        <a:p>
          <a:pPr marL="228600" lvl="1" indent="-228600" algn="l" defTabSz="977900">
            <a:lnSpc>
              <a:spcPct val="90000"/>
            </a:lnSpc>
            <a:spcBef>
              <a:spcPct val="0"/>
            </a:spcBef>
            <a:spcAft>
              <a:spcPct val="15000"/>
            </a:spcAft>
            <a:buChar char="•"/>
          </a:pPr>
          <a:r>
            <a:rPr lang="en-US" sz="1800" kern="1200">
              <a:solidFill>
                <a:schemeClr val="bg1"/>
              </a:solidFill>
              <a:latin typeface="SemplicitaPro" panose="02000503000000000000" pitchFamily="2" charset="0"/>
              <a:ea typeface="Roboto" panose="02000000000000000000" pitchFamily="2" charset="0"/>
              <a:cs typeface="Roboto" panose="02000000000000000000" pitchFamily="2" charset="0"/>
            </a:rPr>
            <a:t>Progress Declaration adopted</a:t>
          </a:r>
        </a:p>
      </dsp:txBody>
      <dsp:txXfrm>
        <a:off x="8492763" y="1027892"/>
        <a:ext cx="1861383" cy="2854800"/>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8251B-4BEF-044B-B6A6-D93C941B9B42}" type="datetimeFigureOut">
              <a:rPr lang="en-US" smtClean="0"/>
              <a:t>10/1/2025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A42654-FD7D-8342-A48F-00F4BC13D12A}" type="slidenum">
              <a:rPr lang="en-US" smtClean="0"/>
              <a:t>‹#›</a:t>
            </a:fld>
            <a:endParaRPr lang="en-US" dirty="0"/>
          </a:p>
        </p:txBody>
      </p:sp>
    </p:spTree>
    <p:extLst>
      <p:ext uri="{BB962C8B-B14F-4D97-AF65-F5344CB8AC3E}">
        <p14:creationId xmlns:p14="http://schemas.microsoft.com/office/powerpoint/2010/main" val="1193456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688E8DB7-2F51-4314-ABE3-823DB65AE972}" type="slidenum">
              <a:rPr lang="en-US" smtClean="0"/>
              <a:t>1</a:t>
            </a:fld>
            <a:endParaRPr lang="en-US" dirty="0"/>
          </a:p>
        </p:txBody>
      </p:sp>
    </p:spTree>
    <p:extLst>
      <p:ext uri="{BB962C8B-B14F-4D97-AF65-F5344CB8AC3E}">
        <p14:creationId xmlns:p14="http://schemas.microsoft.com/office/powerpoint/2010/main" val="3885265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39CB719F-5952-EA56-4A57-A63CF844DD99}"/>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CD0D04ED-1C98-332D-53DE-FFB35848FD1E}"/>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DE281FEA-03A2-AF4F-D1F6-F4F6B89FC5D3}"/>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indent="0">
              <a:buFont typeface="Arial" panose="020B0604020202020204" pitchFamily="34" charset="0"/>
              <a:buNone/>
            </a:pPr>
            <a:endParaRPr lang="en-GB" dirty="0">
              <a:cs typeface="Calibri"/>
            </a:endParaRPr>
          </a:p>
        </p:txBody>
      </p:sp>
      <p:sp>
        <p:nvSpPr>
          <p:cNvPr id="421" name="Google Shape;421;p18:notes">
            <a:extLst>
              <a:ext uri="{FF2B5EF4-FFF2-40B4-BE49-F238E27FC236}">
                <a16:creationId xmlns:a16="http://schemas.microsoft.com/office/drawing/2014/main" id="{E373D8F5-2A54-19B5-9C7A-A962E2BC21EC}"/>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638117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DE444667-F5E8-D72E-3B74-12462F75DCA0}"/>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BDEC53B5-34A8-E7EB-0850-8D5318BD1060}"/>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FB83AEBE-4E5C-3E4E-D8F7-8836EDA150F1}"/>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endParaRPr lang="en-GB" dirty="0">
              <a:cs typeface="Calibri"/>
            </a:endParaRPr>
          </a:p>
        </p:txBody>
      </p:sp>
      <p:sp>
        <p:nvSpPr>
          <p:cNvPr id="421" name="Google Shape;421;p18:notes">
            <a:extLst>
              <a:ext uri="{FF2B5EF4-FFF2-40B4-BE49-F238E27FC236}">
                <a16:creationId xmlns:a16="http://schemas.microsoft.com/office/drawing/2014/main" id="{2F626A75-EED4-3AF2-57CD-011BA5BCD3A8}"/>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3592245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085FCBC7-FF61-404E-7567-3401C54AFE68}"/>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DA9C07F9-EB4B-2292-7EBB-837117C38F2C}"/>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D4A89EFE-346B-5EEE-9440-12141AD6FA9E}"/>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endParaRPr lang="en-GB" dirty="0">
              <a:cs typeface="Calibri"/>
            </a:endParaRPr>
          </a:p>
        </p:txBody>
      </p:sp>
      <p:sp>
        <p:nvSpPr>
          <p:cNvPr id="421" name="Google Shape;421;p18:notes">
            <a:extLst>
              <a:ext uri="{FF2B5EF4-FFF2-40B4-BE49-F238E27FC236}">
                <a16:creationId xmlns:a16="http://schemas.microsoft.com/office/drawing/2014/main" id="{7114B4DD-C74C-EE60-77DD-4249D1858B29}"/>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1906120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5C5D930B-8953-F905-90CF-7910A6A51469}"/>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9036E60C-D4D1-8C67-F449-A4B3681C5F70}"/>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D40D91EA-34FB-4E26-B050-A102EFDEC027}"/>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indent="0">
              <a:buFont typeface="Arial" panose="020B0604020202020204" pitchFamily="34" charset="0"/>
              <a:buNone/>
            </a:pPr>
            <a:endParaRPr lang="en-GB" dirty="0">
              <a:cs typeface="Calibri"/>
            </a:endParaRPr>
          </a:p>
        </p:txBody>
      </p:sp>
      <p:sp>
        <p:nvSpPr>
          <p:cNvPr id="421" name="Google Shape;421;p18:notes">
            <a:extLst>
              <a:ext uri="{FF2B5EF4-FFF2-40B4-BE49-F238E27FC236}">
                <a16:creationId xmlns:a16="http://schemas.microsoft.com/office/drawing/2014/main" id="{77F6C3AE-43D2-8F9B-E049-48ED43F8A33D}"/>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703706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7A984C5A-0B6F-6BC6-5D9A-A9D90301D8C4}"/>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4BCE52F1-6257-CF56-F321-941765DA977D}"/>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4B4582D7-5EE5-6154-FCD9-84BAF613B348}"/>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endParaRPr lang="en-GB" dirty="0">
              <a:cs typeface="Calibri"/>
            </a:endParaRPr>
          </a:p>
        </p:txBody>
      </p:sp>
      <p:sp>
        <p:nvSpPr>
          <p:cNvPr id="421" name="Google Shape;421;p18:notes">
            <a:extLst>
              <a:ext uri="{FF2B5EF4-FFF2-40B4-BE49-F238E27FC236}">
                <a16:creationId xmlns:a16="http://schemas.microsoft.com/office/drawing/2014/main" id="{558B1862-2E90-115B-5991-E2882979B24B}"/>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2762263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80BB9D62-1019-C042-0433-CBFD9F1AEA62}"/>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8221027C-9B2F-8A5A-9CD4-C03548B5D80C}"/>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9BAD8518-E5F6-663B-E489-926CC62D5D6B}"/>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endParaRPr lang="en-GB" dirty="0">
              <a:cs typeface="Calibri"/>
            </a:endParaRPr>
          </a:p>
        </p:txBody>
      </p:sp>
      <p:sp>
        <p:nvSpPr>
          <p:cNvPr id="421" name="Google Shape;421;p18:notes">
            <a:extLst>
              <a:ext uri="{FF2B5EF4-FFF2-40B4-BE49-F238E27FC236}">
                <a16:creationId xmlns:a16="http://schemas.microsoft.com/office/drawing/2014/main" id="{A8D341B9-D512-5FA3-6FC1-BFCBC63EF39E}"/>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22058628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F3D132DC-85B2-4687-B09B-F591C95BCB30}"/>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6B1547D2-10C8-845C-5817-0B14C28BD1C8}"/>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C9548B4D-DA64-A80F-12FA-31DD59FE90B4}"/>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endParaRPr lang="en-GB" dirty="0">
              <a:cs typeface="Calibri"/>
            </a:endParaRPr>
          </a:p>
        </p:txBody>
      </p:sp>
      <p:sp>
        <p:nvSpPr>
          <p:cNvPr id="421" name="Google Shape;421;p18:notes">
            <a:extLst>
              <a:ext uri="{FF2B5EF4-FFF2-40B4-BE49-F238E27FC236}">
                <a16:creationId xmlns:a16="http://schemas.microsoft.com/office/drawing/2014/main" id="{8D5635D2-3FBF-AF4B-BE3F-B1954859636A}"/>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3093578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A5F1F1E9-20D5-2B8B-7A7C-43EF0D2E958D}"/>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E1EE1FBA-0BFF-7FA7-1E2F-4F1410119B4E}"/>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60F25B51-2FEC-7980-6DDE-F45E12B55918}"/>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171450" indent="-171450">
              <a:buFont typeface="Arial" panose="020B0604020202020204" pitchFamily="34" charset="0"/>
              <a:buChar char="•"/>
            </a:pPr>
            <a:endParaRPr lang="en-GB" dirty="0">
              <a:cs typeface="Calibri"/>
            </a:endParaRPr>
          </a:p>
        </p:txBody>
      </p:sp>
      <p:sp>
        <p:nvSpPr>
          <p:cNvPr id="421" name="Google Shape;421;p18:notes">
            <a:extLst>
              <a:ext uri="{FF2B5EF4-FFF2-40B4-BE49-F238E27FC236}">
                <a16:creationId xmlns:a16="http://schemas.microsoft.com/office/drawing/2014/main" id="{B223528A-4E6B-D731-203F-FDB4873AE083}"/>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54033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a:extLst>
            <a:ext uri="{FF2B5EF4-FFF2-40B4-BE49-F238E27FC236}">
              <a16:creationId xmlns:a16="http://schemas.microsoft.com/office/drawing/2014/main" id="{9D90EF05-FDD3-F72C-2463-5C733BA9ED7C}"/>
            </a:ext>
          </a:extLst>
        </p:cNvPr>
        <p:cNvGrpSpPr/>
        <p:nvPr/>
      </p:nvGrpSpPr>
      <p:grpSpPr>
        <a:xfrm>
          <a:off x="0" y="0"/>
          <a:ext cx="0" cy="0"/>
          <a:chOff x="0" y="0"/>
          <a:chExt cx="0" cy="0"/>
        </a:xfrm>
      </p:grpSpPr>
      <p:sp>
        <p:nvSpPr>
          <p:cNvPr id="419" name="Google Shape;419;p18:notes">
            <a:extLst>
              <a:ext uri="{FF2B5EF4-FFF2-40B4-BE49-F238E27FC236}">
                <a16:creationId xmlns:a16="http://schemas.microsoft.com/office/drawing/2014/main" id="{F6FA5B0A-0182-BF95-0C18-D961489E7FED}"/>
              </a:ext>
            </a:extLst>
          </p:cNvPr>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8:notes">
            <a:extLst>
              <a:ext uri="{FF2B5EF4-FFF2-40B4-BE49-F238E27FC236}">
                <a16:creationId xmlns:a16="http://schemas.microsoft.com/office/drawing/2014/main" id="{E396771E-E0B6-6D99-0A5E-62BEEE12F338}"/>
              </a:ext>
            </a:extLst>
          </p:cNvPr>
          <p:cNvSpPr txBox="1">
            <a:spLocks noGrp="1"/>
          </p:cNvSpPr>
          <p:nvPr>
            <p:ph type="body" idx="1"/>
          </p:nvPr>
        </p:nvSpPr>
        <p:spPr>
          <a:xfrm>
            <a:off x="679450" y="4776788"/>
            <a:ext cx="5438775" cy="3908425"/>
          </a:xfrm>
          <a:prstGeom prst="rect">
            <a:avLst/>
          </a:prstGeom>
          <a:noFill/>
          <a:ln>
            <a:noFill/>
          </a:ln>
        </p:spPr>
        <p:txBody>
          <a:bodyPr spcFirstLastPara="1" wrap="square" lIns="91425" tIns="45700" rIns="91425" bIns="45700" anchor="t" anchorCtr="0">
            <a:no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lang="en-GB" sz="1100" i="1" u="none" dirty="0">
              <a:cs typeface="Calibri"/>
            </a:endParaRPr>
          </a:p>
          <a:p>
            <a:endParaRPr lang="en-GB" dirty="0">
              <a:cs typeface="Calibri"/>
            </a:endParaRPr>
          </a:p>
        </p:txBody>
      </p:sp>
      <p:sp>
        <p:nvSpPr>
          <p:cNvPr id="421" name="Google Shape;421;p18:notes">
            <a:extLst>
              <a:ext uri="{FF2B5EF4-FFF2-40B4-BE49-F238E27FC236}">
                <a16:creationId xmlns:a16="http://schemas.microsoft.com/office/drawing/2014/main" id="{3F369DFF-3F8B-F962-B7F6-AD4C2D111D80}"/>
              </a:ext>
            </a:extLst>
          </p:cNvPr>
          <p:cNvSpPr txBox="1">
            <a:spLocks noGrp="1"/>
          </p:cNvSpPr>
          <p:nvPr>
            <p:ph type="sldNum" idx="12"/>
          </p:nvPr>
        </p:nvSpPr>
        <p:spPr>
          <a:xfrm>
            <a:off x="3849688" y="9429750"/>
            <a:ext cx="2946400" cy="496888"/>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42918081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7012B-D85B-4B00-4A26-64A41EBA4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1436F-F34D-D486-3D93-956E5FB11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26E36C-68FD-C428-9D20-83FF2AB87B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33C19A4-8C9F-7ABE-1277-D9DDD3716A2D}"/>
              </a:ext>
            </a:extLst>
          </p:cNvPr>
          <p:cNvSpPr>
            <a:spLocks noGrp="1"/>
          </p:cNvSpPr>
          <p:nvPr>
            <p:ph type="sldNum" sz="quarter" idx="5"/>
          </p:nvPr>
        </p:nvSpPr>
        <p:spPr/>
        <p:txBody>
          <a:bodyPr/>
          <a:lstStyle/>
          <a:p>
            <a:fld id="{8AA42654-FD7D-8342-A48F-00F4BC13D12A}" type="slidenum">
              <a:rPr lang="en-US" smtClean="0"/>
              <a:t>3</a:t>
            </a:fld>
            <a:endParaRPr lang="en-US" dirty="0"/>
          </a:p>
        </p:txBody>
      </p:sp>
    </p:spTree>
    <p:extLst>
      <p:ext uri="{BB962C8B-B14F-4D97-AF65-F5344CB8AC3E}">
        <p14:creationId xmlns:p14="http://schemas.microsoft.com/office/powerpoint/2010/main" val="2489245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BC121-28AF-533D-BD2C-E5D2499CE6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1A2D24-61DC-C6AA-79EE-F8E487BFD4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77E978-BDE7-5120-F426-62BE9BFE0A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F90D48-B26A-21BA-0EAF-DD36623BDE95}"/>
              </a:ext>
            </a:extLst>
          </p:cNvPr>
          <p:cNvSpPr>
            <a:spLocks noGrp="1"/>
          </p:cNvSpPr>
          <p:nvPr>
            <p:ph type="sldNum" sz="quarter" idx="5"/>
          </p:nvPr>
        </p:nvSpPr>
        <p:spPr/>
        <p:txBody>
          <a:bodyPr/>
          <a:lstStyle/>
          <a:p>
            <a:fld id="{8AA42654-FD7D-8342-A48F-00F4BC13D12A}" type="slidenum">
              <a:rPr lang="en-US" smtClean="0"/>
              <a:t>4</a:t>
            </a:fld>
            <a:endParaRPr lang="en-US" dirty="0"/>
          </a:p>
        </p:txBody>
      </p:sp>
    </p:spTree>
    <p:extLst>
      <p:ext uri="{BB962C8B-B14F-4D97-AF65-F5344CB8AC3E}">
        <p14:creationId xmlns:p14="http://schemas.microsoft.com/office/powerpoint/2010/main" val="3843117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2E12C-072D-A1B9-A6A5-0A1895E785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453634-1217-B509-97E6-52FADA5992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AED904-31B3-0664-B4B9-034BF2CC1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C0E4DC2-F6F8-0C23-B814-6FA163998E0C}"/>
              </a:ext>
            </a:extLst>
          </p:cNvPr>
          <p:cNvSpPr>
            <a:spLocks noGrp="1"/>
          </p:cNvSpPr>
          <p:nvPr>
            <p:ph type="sldNum" sz="quarter" idx="5"/>
          </p:nvPr>
        </p:nvSpPr>
        <p:spPr/>
        <p:txBody>
          <a:bodyPr/>
          <a:lstStyle/>
          <a:p>
            <a:fld id="{8AA42654-FD7D-8342-A48F-00F4BC13D12A}" type="slidenum">
              <a:rPr lang="en-US" smtClean="0"/>
              <a:t>5</a:t>
            </a:fld>
            <a:endParaRPr lang="en-US" dirty="0"/>
          </a:p>
        </p:txBody>
      </p:sp>
    </p:spTree>
    <p:extLst>
      <p:ext uri="{BB962C8B-B14F-4D97-AF65-F5344CB8AC3E}">
        <p14:creationId xmlns:p14="http://schemas.microsoft.com/office/powerpoint/2010/main" val="1025106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DE14F-4028-6016-DD18-9C64C917A2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C23AFC-50CB-66ED-6BFB-E53221BE9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63B009-E70A-0B91-ABAB-E794C36D1C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D805E8-CBBE-EC8F-FED6-043877A41119}"/>
              </a:ext>
            </a:extLst>
          </p:cNvPr>
          <p:cNvSpPr>
            <a:spLocks noGrp="1"/>
          </p:cNvSpPr>
          <p:nvPr>
            <p:ph type="sldNum" sz="quarter" idx="5"/>
          </p:nvPr>
        </p:nvSpPr>
        <p:spPr/>
        <p:txBody>
          <a:bodyPr/>
          <a:lstStyle/>
          <a:p>
            <a:fld id="{8AA42654-FD7D-8342-A48F-00F4BC13D12A}" type="slidenum">
              <a:rPr lang="en-US" smtClean="0"/>
              <a:t>6</a:t>
            </a:fld>
            <a:endParaRPr lang="en-US" dirty="0"/>
          </a:p>
        </p:txBody>
      </p:sp>
    </p:spTree>
    <p:extLst>
      <p:ext uri="{BB962C8B-B14F-4D97-AF65-F5344CB8AC3E}">
        <p14:creationId xmlns:p14="http://schemas.microsoft.com/office/powerpoint/2010/main" val="1059391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399F3-C1CE-6A1A-DD10-58D1C6BAE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73068A-A2DF-7FC1-4FDE-E3C05E3374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0374A2-F421-26C3-67BA-D41CA0F4AF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872A2B-33EC-04BD-A0CC-0ADA17B6DAFA}"/>
              </a:ext>
            </a:extLst>
          </p:cNvPr>
          <p:cNvSpPr>
            <a:spLocks noGrp="1"/>
          </p:cNvSpPr>
          <p:nvPr>
            <p:ph type="sldNum" sz="quarter" idx="5"/>
          </p:nvPr>
        </p:nvSpPr>
        <p:spPr/>
        <p:txBody>
          <a:bodyPr/>
          <a:lstStyle/>
          <a:p>
            <a:fld id="{8AA42654-FD7D-8342-A48F-00F4BC13D12A}" type="slidenum">
              <a:rPr lang="en-US" smtClean="0"/>
              <a:t>7</a:t>
            </a:fld>
            <a:endParaRPr lang="en-US" dirty="0"/>
          </a:p>
        </p:txBody>
      </p:sp>
    </p:spTree>
    <p:extLst>
      <p:ext uri="{BB962C8B-B14F-4D97-AF65-F5344CB8AC3E}">
        <p14:creationId xmlns:p14="http://schemas.microsoft.com/office/powerpoint/2010/main" val="305814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96B92-0E3C-0A40-3AF7-2E8CC93EC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E05D3-D2E2-41A0-A5F2-BAA922B38A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B69B12-05AF-23A4-7502-865D874F8E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708596-1FB7-6725-1AFE-564DB4AF6AA8}"/>
              </a:ext>
            </a:extLst>
          </p:cNvPr>
          <p:cNvSpPr>
            <a:spLocks noGrp="1"/>
          </p:cNvSpPr>
          <p:nvPr>
            <p:ph type="sldNum" sz="quarter" idx="5"/>
          </p:nvPr>
        </p:nvSpPr>
        <p:spPr/>
        <p:txBody>
          <a:bodyPr/>
          <a:lstStyle/>
          <a:p>
            <a:fld id="{688E8DB7-2F51-4314-ABE3-823DB65AE972}" type="slidenum">
              <a:rPr lang="en-US" smtClean="0"/>
              <a:t>8</a:t>
            </a:fld>
            <a:endParaRPr lang="en-US" dirty="0"/>
          </a:p>
        </p:txBody>
      </p:sp>
    </p:spTree>
    <p:extLst>
      <p:ext uri="{BB962C8B-B14F-4D97-AF65-F5344CB8AC3E}">
        <p14:creationId xmlns:p14="http://schemas.microsoft.com/office/powerpoint/2010/main" val="2757614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7045D-BB49-BF0B-3B49-09CED9C8D2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4ECE6C-BF1B-D164-ACDB-1967BDF4E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D49FB2-1A15-BBA7-16E9-8979344D5B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F9518D-31BC-3F11-4469-3C87E35B1581}"/>
              </a:ext>
            </a:extLst>
          </p:cNvPr>
          <p:cNvSpPr>
            <a:spLocks noGrp="1"/>
          </p:cNvSpPr>
          <p:nvPr>
            <p:ph type="sldNum" sz="quarter" idx="5"/>
          </p:nvPr>
        </p:nvSpPr>
        <p:spPr/>
        <p:txBody>
          <a:bodyPr/>
          <a:lstStyle/>
          <a:p>
            <a:fld id="{8AA42654-FD7D-8342-A48F-00F4BC13D12A}" type="slidenum">
              <a:rPr lang="en-US" smtClean="0"/>
              <a:t>9</a:t>
            </a:fld>
            <a:endParaRPr lang="en-US" dirty="0"/>
          </a:p>
        </p:txBody>
      </p:sp>
    </p:spTree>
    <p:extLst>
      <p:ext uri="{BB962C8B-B14F-4D97-AF65-F5344CB8AC3E}">
        <p14:creationId xmlns:p14="http://schemas.microsoft.com/office/powerpoint/2010/main" val="3474496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3180237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1551936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145928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896754-34E9-24F0-3511-51B564CF8228}"/>
              </a:ext>
            </a:extLst>
          </p:cNvPr>
          <p:cNvSpPr>
            <a:spLocks noGrp="1"/>
          </p:cNvSpPr>
          <p:nvPr>
            <p:ph type="dt" sz="half" idx="10"/>
          </p:nvPr>
        </p:nvSpPr>
        <p:spPr/>
        <p:txBody>
          <a:bodyPr/>
          <a:lstStyle/>
          <a:p>
            <a:fld id="{40AFD44F-F331-2D41-95CE-62779D7F9D8F}" type="datetimeFigureOut">
              <a:rPr lang="en-TH" smtClean="0"/>
              <a:t>10/01/2025</a:t>
            </a:fld>
            <a:endParaRPr lang="en-TH"/>
          </a:p>
        </p:txBody>
      </p:sp>
      <p:sp>
        <p:nvSpPr>
          <p:cNvPr id="3" name="Footer Placeholder 2">
            <a:extLst>
              <a:ext uri="{FF2B5EF4-FFF2-40B4-BE49-F238E27FC236}">
                <a16:creationId xmlns:a16="http://schemas.microsoft.com/office/drawing/2014/main" id="{EE50BF6B-212B-CDB1-65FC-C38A4270CF9E}"/>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A593AC9D-81E0-4147-1F81-4603C005F723}"/>
              </a:ext>
            </a:extLst>
          </p:cNvPr>
          <p:cNvSpPr>
            <a:spLocks noGrp="1"/>
          </p:cNvSpPr>
          <p:nvPr>
            <p:ph type="sldNum" sz="quarter" idx="12"/>
          </p:nvPr>
        </p:nvSpPr>
        <p:spPr/>
        <p:txBody>
          <a:bodyPr/>
          <a:lstStyle/>
          <a:p>
            <a:fld id="{F9325246-8A4E-6B4F-9E6C-85B9868BE3A6}" type="slidenum">
              <a:rPr lang="en-TH" smtClean="0"/>
              <a:t>‹#›</a:t>
            </a:fld>
            <a:endParaRPr lang="en-TH"/>
          </a:p>
        </p:txBody>
      </p:sp>
      <p:sp>
        <p:nvSpPr>
          <p:cNvPr id="5" name="Rectangle 4">
            <a:extLst>
              <a:ext uri="{FF2B5EF4-FFF2-40B4-BE49-F238E27FC236}">
                <a16:creationId xmlns:a16="http://schemas.microsoft.com/office/drawing/2014/main" id="{C3C2E5D1-7C4E-EBBF-E788-0F6B9C339FE9}"/>
              </a:ext>
            </a:extLst>
          </p:cNvPr>
          <p:cNvSpPr/>
          <p:nvPr userDrawn="1"/>
        </p:nvSpPr>
        <p:spPr>
          <a:xfrm>
            <a:off x="0" y="0"/>
            <a:ext cx="12192000" cy="685800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7" name="Picture 6">
            <a:extLst>
              <a:ext uri="{FF2B5EF4-FFF2-40B4-BE49-F238E27FC236}">
                <a16:creationId xmlns:a16="http://schemas.microsoft.com/office/drawing/2014/main" id="{9271CC1B-6699-33EC-A729-71B3CA5856CD}"/>
              </a:ext>
            </a:extLst>
          </p:cNvPr>
          <p:cNvPicPr>
            <a:picLocks noChangeAspect="1"/>
          </p:cNvPicPr>
          <p:nvPr userDrawn="1"/>
        </p:nvPicPr>
        <p:blipFill>
          <a:blip r:embed="rId2"/>
          <a:stretch>
            <a:fillRect/>
          </a:stretch>
        </p:blipFill>
        <p:spPr>
          <a:xfrm>
            <a:off x="660400" y="6760783"/>
            <a:ext cx="4576308" cy="101554"/>
          </a:xfrm>
          <a:prstGeom prst="rect">
            <a:avLst/>
          </a:prstGeom>
        </p:spPr>
      </p:pic>
      <p:sp>
        <p:nvSpPr>
          <p:cNvPr id="8" name="Text Placeholder 10">
            <a:extLst>
              <a:ext uri="{FF2B5EF4-FFF2-40B4-BE49-F238E27FC236}">
                <a16:creationId xmlns:a16="http://schemas.microsoft.com/office/drawing/2014/main" id="{E382D478-AB79-2F35-F1ED-CDB04184C25A}"/>
              </a:ext>
            </a:extLst>
          </p:cNvPr>
          <p:cNvSpPr>
            <a:spLocks noGrp="1"/>
          </p:cNvSpPr>
          <p:nvPr>
            <p:ph type="body" sz="quarter" idx="13"/>
          </p:nvPr>
        </p:nvSpPr>
        <p:spPr>
          <a:xfrm>
            <a:off x="665226" y="2842408"/>
            <a:ext cx="7479707" cy="814758"/>
          </a:xfrm>
        </p:spPr>
        <p:txBody>
          <a:bodyPr>
            <a:noAutofit/>
          </a:bodyPr>
          <a:lstStyle>
            <a:lvl1pPr marL="0" indent="0">
              <a:buNone/>
              <a:defRPr sz="4000" b="1">
                <a:solidFill>
                  <a:schemeClr val="bg1"/>
                </a:solidFill>
              </a:defRPr>
            </a:lvl1pPr>
          </a:lstStyle>
          <a:p>
            <a:pPr lvl="0"/>
            <a:r>
              <a:rPr lang="en-US"/>
              <a:t>Click to edit Master text styles</a:t>
            </a:r>
          </a:p>
        </p:txBody>
      </p:sp>
      <p:sp>
        <p:nvSpPr>
          <p:cNvPr id="9" name="Text Placeholder 12">
            <a:extLst>
              <a:ext uri="{FF2B5EF4-FFF2-40B4-BE49-F238E27FC236}">
                <a16:creationId xmlns:a16="http://schemas.microsoft.com/office/drawing/2014/main" id="{4674EA76-6CF4-D199-1B57-8F30EF94DF86}"/>
              </a:ext>
            </a:extLst>
          </p:cNvPr>
          <p:cNvSpPr>
            <a:spLocks noGrp="1"/>
          </p:cNvSpPr>
          <p:nvPr>
            <p:ph type="body" sz="quarter" idx="14"/>
          </p:nvPr>
        </p:nvSpPr>
        <p:spPr>
          <a:xfrm>
            <a:off x="665226" y="3682778"/>
            <a:ext cx="3033471" cy="658675"/>
          </a:xfrm>
        </p:spPr>
        <p:txBody>
          <a:bodyPr>
            <a:normAutofit/>
          </a:bodyPr>
          <a:lstStyle>
            <a:lvl1pPr marL="0" indent="0">
              <a:buNone/>
              <a:defRPr sz="2000">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C5611A9-8D43-7964-EAB3-02FF4035E546}"/>
              </a:ext>
            </a:extLst>
          </p:cNvPr>
          <p:cNvSpPr>
            <a:spLocks noGrp="1"/>
          </p:cNvSpPr>
          <p:nvPr>
            <p:ph type="body" sz="quarter" idx="15"/>
          </p:nvPr>
        </p:nvSpPr>
        <p:spPr>
          <a:xfrm>
            <a:off x="660400" y="5730900"/>
            <a:ext cx="4576308" cy="217212"/>
          </a:xfrm>
        </p:spPr>
        <p:txBody>
          <a:bodyPr>
            <a:normAutofit/>
          </a:bodyPr>
          <a:lstStyle>
            <a:lvl1pPr marL="0" indent="0">
              <a:buNone/>
              <a:defRPr sz="12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2E3C4D98-BB03-A7B2-3743-2C392012094C}"/>
              </a:ext>
            </a:extLst>
          </p:cNvPr>
          <p:cNvSpPr>
            <a:spLocks noGrp="1"/>
          </p:cNvSpPr>
          <p:nvPr>
            <p:ph type="body" sz="quarter" idx="16"/>
          </p:nvPr>
        </p:nvSpPr>
        <p:spPr>
          <a:xfrm>
            <a:off x="660400" y="5959659"/>
            <a:ext cx="3667531" cy="168556"/>
          </a:xfrm>
        </p:spPr>
        <p:txBody>
          <a:bodyPr>
            <a:normAutofit/>
          </a:bodyPr>
          <a:lstStyle>
            <a:lvl1pPr marL="0" indent="0">
              <a:buNone/>
              <a:defRPr sz="800">
                <a:solidFill>
                  <a:schemeClr val="bg1"/>
                </a:solidFill>
                <a:latin typeface="Roboto" pitchFamily="2" charset="0"/>
                <a:ea typeface="Roboto" pitchFamily="2" charset="0"/>
              </a:defRPr>
            </a:lvl1pPr>
          </a:lstStyle>
          <a:p>
            <a:pPr lvl="0"/>
            <a:r>
              <a:rPr lang="en-US"/>
              <a:t>Click to edit Master text styles</a:t>
            </a:r>
          </a:p>
        </p:txBody>
      </p:sp>
    </p:spTree>
    <p:extLst>
      <p:ext uri="{BB962C8B-B14F-4D97-AF65-F5344CB8AC3E}">
        <p14:creationId xmlns:p14="http://schemas.microsoft.com/office/powerpoint/2010/main" val="1145356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titl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896754-34E9-24F0-3511-51B564CF8228}"/>
              </a:ext>
            </a:extLst>
          </p:cNvPr>
          <p:cNvSpPr>
            <a:spLocks noGrp="1"/>
          </p:cNvSpPr>
          <p:nvPr>
            <p:ph type="dt" sz="half" idx="10"/>
          </p:nvPr>
        </p:nvSpPr>
        <p:spPr/>
        <p:txBody>
          <a:bodyPr/>
          <a:lstStyle/>
          <a:p>
            <a:fld id="{40AFD44F-F331-2D41-95CE-62779D7F9D8F}" type="datetimeFigureOut">
              <a:rPr lang="en-TH" smtClean="0"/>
              <a:t>10/01/2025</a:t>
            </a:fld>
            <a:endParaRPr lang="en-TH"/>
          </a:p>
        </p:txBody>
      </p:sp>
      <p:sp>
        <p:nvSpPr>
          <p:cNvPr id="3" name="Footer Placeholder 2">
            <a:extLst>
              <a:ext uri="{FF2B5EF4-FFF2-40B4-BE49-F238E27FC236}">
                <a16:creationId xmlns:a16="http://schemas.microsoft.com/office/drawing/2014/main" id="{EE50BF6B-212B-CDB1-65FC-C38A4270CF9E}"/>
              </a:ext>
            </a:extLst>
          </p:cNvPr>
          <p:cNvSpPr>
            <a:spLocks noGrp="1"/>
          </p:cNvSpPr>
          <p:nvPr>
            <p:ph type="ftr" sz="quarter" idx="11"/>
          </p:nvPr>
        </p:nvSpPr>
        <p:spPr/>
        <p:txBody>
          <a:bodyPr/>
          <a:lstStyle/>
          <a:p>
            <a:endParaRPr lang="en-TH"/>
          </a:p>
        </p:txBody>
      </p:sp>
      <p:sp>
        <p:nvSpPr>
          <p:cNvPr id="4" name="Slide Number Placeholder 3">
            <a:extLst>
              <a:ext uri="{FF2B5EF4-FFF2-40B4-BE49-F238E27FC236}">
                <a16:creationId xmlns:a16="http://schemas.microsoft.com/office/drawing/2014/main" id="{A593AC9D-81E0-4147-1F81-4603C005F723}"/>
              </a:ext>
            </a:extLst>
          </p:cNvPr>
          <p:cNvSpPr>
            <a:spLocks noGrp="1"/>
          </p:cNvSpPr>
          <p:nvPr>
            <p:ph type="sldNum" sz="quarter" idx="12"/>
          </p:nvPr>
        </p:nvSpPr>
        <p:spPr/>
        <p:txBody>
          <a:bodyPr/>
          <a:lstStyle/>
          <a:p>
            <a:fld id="{F9325246-8A4E-6B4F-9E6C-85B9868BE3A6}" type="slidenum">
              <a:rPr lang="en-TH" smtClean="0"/>
              <a:t>‹#›</a:t>
            </a:fld>
            <a:endParaRPr lang="en-TH"/>
          </a:p>
        </p:txBody>
      </p:sp>
      <p:sp>
        <p:nvSpPr>
          <p:cNvPr id="5" name="Rectangle 4">
            <a:extLst>
              <a:ext uri="{FF2B5EF4-FFF2-40B4-BE49-F238E27FC236}">
                <a16:creationId xmlns:a16="http://schemas.microsoft.com/office/drawing/2014/main" id="{C3C2E5D1-7C4E-EBBF-E788-0F6B9C339FE9}"/>
              </a:ext>
            </a:extLst>
          </p:cNvPr>
          <p:cNvSpPr/>
          <p:nvPr userDrawn="1"/>
        </p:nvSpPr>
        <p:spPr>
          <a:xfrm>
            <a:off x="0" y="0"/>
            <a:ext cx="12192000" cy="6858000"/>
          </a:xfrm>
          <a:prstGeom prst="rect">
            <a:avLst/>
          </a:prstGeom>
          <a:solidFill>
            <a:srgbClr val="0068B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H"/>
          </a:p>
        </p:txBody>
      </p:sp>
      <p:pic>
        <p:nvPicPr>
          <p:cNvPr id="6" name="Picture 5">
            <a:extLst>
              <a:ext uri="{FF2B5EF4-FFF2-40B4-BE49-F238E27FC236}">
                <a16:creationId xmlns:a16="http://schemas.microsoft.com/office/drawing/2014/main" id="{82A43FD9-7898-5EED-1A9C-432B1A88B555}"/>
              </a:ext>
            </a:extLst>
          </p:cNvPr>
          <p:cNvPicPr>
            <a:picLocks noChangeAspect="1"/>
          </p:cNvPicPr>
          <p:nvPr userDrawn="1"/>
        </p:nvPicPr>
        <p:blipFill>
          <a:blip r:embed="rId2"/>
          <a:stretch>
            <a:fillRect/>
          </a:stretch>
        </p:blipFill>
        <p:spPr>
          <a:xfrm>
            <a:off x="757693" y="782912"/>
            <a:ext cx="3055165" cy="952755"/>
          </a:xfrm>
          <a:prstGeom prst="rect">
            <a:avLst/>
          </a:prstGeom>
        </p:spPr>
      </p:pic>
      <p:pic>
        <p:nvPicPr>
          <p:cNvPr id="7" name="Picture 6">
            <a:extLst>
              <a:ext uri="{FF2B5EF4-FFF2-40B4-BE49-F238E27FC236}">
                <a16:creationId xmlns:a16="http://schemas.microsoft.com/office/drawing/2014/main" id="{9271CC1B-6699-33EC-A729-71B3CA5856CD}"/>
              </a:ext>
            </a:extLst>
          </p:cNvPr>
          <p:cNvPicPr>
            <a:picLocks noChangeAspect="1"/>
          </p:cNvPicPr>
          <p:nvPr userDrawn="1"/>
        </p:nvPicPr>
        <p:blipFill>
          <a:blip r:embed="rId3"/>
          <a:stretch>
            <a:fillRect/>
          </a:stretch>
        </p:blipFill>
        <p:spPr>
          <a:xfrm>
            <a:off x="660400" y="6760783"/>
            <a:ext cx="4576308" cy="101554"/>
          </a:xfrm>
          <a:prstGeom prst="rect">
            <a:avLst/>
          </a:prstGeom>
        </p:spPr>
      </p:pic>
      <p:sp>
        <p:nvSpPr>
          <p:cNvPr id="8" name="Text Placeholder 10">
            <a:extLst>
              <a:ext uri="{FF2B5EF4-FFF2-40B4-BE49-F238E27FC236}">
                <a16:creationId xmlns:a16="http://schemas.microsoft.com/office/drawing/2014/main" id="{E382D478-AB79-2F35-F1ED-CDB04184C25A}"/>
              </a:ext>
            </a:extLst>
          </p:cNvPr>
          <p:cNvSpPr>
            <a:spLocks noGrp="1"/>
          </p:cNvSpPr>
          <p:nvPr>
            <p:ph type="body" sz="quarter" idx="13"/>
          </p:nvPr>
        </p:nvSpPr>
        <p:spPr>
          <a:xfrm>
            <a:off x="665226" y="2842408"/>
            <a:ext cx="7479707" cy="814758"/>
          </a:xfrm>
        </p:spPr>
        <p:txBody>
          <a:bodyPr>
            <a:noAutofit/>
          </a:bodyPr>
          <a:lstStyle>
            <a:lvl1pPr marL="0" indent="0">
              <a:buNone/>
              <a:defRPr sz="4000" b="1">
                <a:solidFill>
                  <a:schemeClr val="bg1"/>
                </a:solidFill>
              </a:defRPr>
            </a:lvl1pPr>
          </a:lstStyle>
          <a:p>
            <a:pPr lvl="0"/>
            <a:r>
              <a:rPr lang="en-US"/>
              <a:t>Click to edit Master text styles</a:t>
            </a:r>
          </a:p>
        </p:txBody>
      </p:sp>
      <p:sp>
        <p:nvSpPr>
          <p:cNvPr id="9" name="Text Placeholder 12">
            <a:extLst>
              <a:ext uri="{FF2B5EF4-FFF2-40B4-BE49-F238E27FC236}">
                <a16:creationId xmlns:a16="http://schemas.microsoft.com/office/drawing/2014/main" id="{4674EA76-6CF4-D199-1B57-8F30EF94DF86}"/>
              </a:ext>
            </a:extLst>
          </p:cNvPr>
          <p:cNvSpPr>
            <a:spLocks noGrp="1"/>
          </p:cNvSpPr>
          <p:nvPr>
            <p:ph type="body" sz="quarter" idx="14"/>
          </p:nvPr>
        </p:nvSpPr>
        <p:spPr>
          <a:xfrm>
            <a:off x="665226" y="3682778"/>
            <a:ext cx="3033471" cy="658675"/>
          </a:xfrm>
        </p:spPr>
        <p:txBody>
          <a:bodyPr>
            <a:normAutofit/>
          </a:bodyPr>
          <a:lstStyle>
            <a:lvl1pPr marL="0" indent="0">
              <a:buNone/>
              <a:defRPr sz="2000">
                <a:solidFill>
                  <a:schemeClr val="bg1"/>
                </a:solidFill>
              </a:defRPr>
            </a:lvl1pPr>
          </a:lstStyle>
          <a:p>
            <a:pPr lvl="0"/>
            <a:r>
              <a:rPr lang="en-US"/>
              <a:t>Click to edit Master text styles</a:t>
            </a:r>
          </a:p>
        </p:txBody>
      </p:sp>
      <p:sp>
        <p:nvSpPr>
          <p:cNvPr id="10" name="Text Placeholder 14">
            <a:extLst>
              <a:ext uri="{FF2B5EF4-FFF2-40B4-BE49-F238E27FC236}">
                <a16:creationId xmlns:a16="http://schemas.microsoft.com/office/drawing/2014/main" id="{1C5611A9-8D43-7964-EAB3-02FF4035E546}"/>
              </a:ext>
            </a:extLst>
          </p:cNvPr>
          <p:cNvSpPr>
            <a:spLocks noGrp="1"/>
          </p:cNvSpPr>
          <p:nvPr>
            <p:ph type="body" sz="quarter" idx="15"/>
          </p:nvPr>
        </p:nvSpPr>
        <p:spPr>
          <a:xfrm>
            <a:off x="660400" y="5730900"/>
            <a:ext cx="4576308" cy="217212"/>
          </a:xfrm>
        </p:spPr>
        <p:txBody>
          <a:bodyPr>
            <a:normAutofit/>
          </a:bodyPr>
          <a:lstStyle>
            <a:lvl1pPr marL="0" indent="0">
              <a:buNone/>
              <a:defRPr sz="1200" b="1">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p:txBody>
      </p:sp>
      <p:sp>
        <p:nvSpPr>
          <p:cNvPr id="11" name="Text Placeholder 16">
            <a:extLst>
              <a:ext uri="{FF2B5EF4-FFF2-40B4-BE49-F238E27FC236}">
                <a16:creationId xmlns:a16="http://schemas.microsoft.com/office/drawing/2014/main" id="{2E3C4D98-BB03-A7B2-3743-2C392012094C}"/>
              </a:ext>
            </a:extLst>
          </p:cNvPr>
          <p:cNvSpPr>
            <a:spLocks noGrp="1"/>
          </p:cNvSpPr>
          <p:nvPr>
            <p:ph type="body" sz="quarter" idx="16"/>
          </p:nvPr>
        </p:nvSpPr>
        <p:spPr>
          <a:xfrm>
            <a:off x="660400" y="5959659"/>
            <a:ext cx="3667531" cy="168556"/>
          </a:xfrm>
        </p:spPr>
        <p:txBody>
          <a:bodyPr>
            <a:normAutofit/>
          </a:bodyPr>
          <a:lstStyle>
            <a:lvl1pPr marL="0" indent="0">
              <a:buNone/>
              <a:defRPr sz="800">
                <a:solidFill>
                  <a:schemeClr val="bg1"/>
                </a:solidFill>
                <a:latin typeface="Roboto" pitchFamily="2" charset="0"/>
                <a:ea typeface="Roboto" pitchFamily="2" charset="0"/>
              </a:defRPr>
            </a:lvl1pPr>
          </a:lstStyle>
          <a:p>
            <a:pPr lvl="0"/>
            <a:r>
              <a:rPr lang="en-US"/>
              <a:t>Click to edit Master text styles</a:t>
            </a:r>
          </a:p>
        </p:txBody>
      </p:sp>
      <p:pic>
        <p:nvPicPr>
          <p:cNvPr id="19" name="Picture 18">
            <a:extLst>
              <a:ext uri="{FF2B5EF4-FFF2-40B4-BE49-F238E27FC236}">
                <a16:creationId xmlns:a16="http://schemas.microsoft.com/office/drawing/2014/main" id="{3C51D08C-90B3-6F7C-1373-12677CB118F8}"/>
              </a:ext>
            </a:extLst>
          </p:cNvPr>
          <p:cNvPicPr>
            <a:picLocks noChangeAspect="1"/>
          </p:cNvPicPr>
          <p:nvPr userDrawn="1"/>
        </p:nvPicPr>
        <p:blipFill>
          <a:blip r:embed="rId2"/>
          <a:stretch>
            <a:fillRect/>
          </a:stretch>
        </p:blipFill>
        <p:spPr>
          <a:xfrm>
            <a:off x="757693" y="782912"/>
            <a:ext cx="3055165" cy="952755"/>
          </a:xfrm>
          <a:prstGeom prst="rect">
            <a:avLst/>
          </a:prstGeom>
        </p:spPr>
      </p:pic>
    </p:spTree>
    <p:extLst>
      <p:ext uri="{BB962C8B-B14F-4D97-AF65-F5344CB8AC3E}">
        <p14:creationId xmlns:p14="http://schemas.microsoft.com/office/powerpoint/2010/main" val="4123048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050B235-5173-1DEB-45B5-F536DA4FB38E}"/>
              </a:ext>
            </a:extLst>
          </p:cNvPr>
          <p:cNvSpPr>
            <a:spLocks noGrp="1"/>
          </p:cNvSpPr>
          <p:nvPr>
            <p:ph type="sldNum" sz="quarter" idx="12"/>
          </p:nvPr>
        </p:nvSpPr>
        <p:spPr/>
        <p:txBody>
          <a:bodyPr/>
          <a:lstStyle/>
          <a:p>
            <a:fld id="{F9325246-8A4E-6B4F-9E6C-85B9868BE3A6}" type="slidenum">
              <a:rPr lang="en-TH" smtClean="0"/>
              <a:pPr/>
              <a:t>‹#›</a:t>
            </a:fld>
            <a:endParaRPr lang="en-TH"/>
          </a:p>
        </p:txBody>
      </p:sp>
      <p:grpSp>
        <p:nvGrpSpPr>
          <p:cNvPr id="12" name="Group 11">
            <a:extLst>
              <a:ext uri="{FF2B5EF4-FFF2-40B4-BE49-F238E27FC236}">
                <a16:creationId xmlns:a16="http://schemas.microsoft.com/office/drawing/2014/main" id="{E922A2F5-13C9-F998-3BAD-1C8BC4A7A85D}"/>
              </a:ext>
            </a:extLst>
          </p:cNvPr>
          <p:cNvGrpSpPr/>
          <p:nvPr userDrawn="1"/>
        </p:nvGrpSpPr>
        <p:grpSpPr>
          <a:xfrm>
            <a:off x="660400" y="141087"/>
            <a:ext cx="4576308" cy="6721250"/>
            <a:chOff x="660400" y="141087"/>
            <a:chExt cx="4576308" cy="6721250"/>
          </a:xfrm>
        </p:grpSpPr>
        <p:pic>
          <p:nvPicPr>
            <p:cNvPr id="14" name="Picture 13">
              <a:extLst>
                <a:ext uri="{FF2B5EF4-FFF2-40B4-BE49-F238E27FC236}">
                  <a16:creationId xmlns:a16="http://schemas.microsoft.com/office/drawing/2014/main" id="{CEBE656B-F839-A3E6-0D7F-0B7DE2A15C4D}"/>
                </a:ext>
              </a:extLst>
            </p:cNvPr>
            <p:cNvPicPr>
              <a:picLocks noChangeAspect="1"/>
            </p:cNvPicPr>
            <p:nvPr/>
          </p:nvPicPr>
          <p:blipFill>
            <a:blip r:embed="rId2"/>
            <a:stretch>
              <a:fillRect/>
            </a:stretch>
          </p:blipFill>
          <p:spPr>
            <a:xfrm>
              <a:off x="781341" y="141087"/>
              <a:ext cx="1622900" cy="506102"/>
            </a:xfrm>
            <a:prstGeom prst="rect">
              <a:avLst/>
            </a:prstGeom>
          </p:spPr>
        </p:pic>
        <p:pic>
          <p:nvPicPr>
            <p:cNvPr id="16" name="Picture 15">
              <a:extLst>
                <a:ext uri="{FF2B5EF4-FFF2-40B4-BE49-F238E27FC236}">
                  <a16:creationId xmlns:a16="http://schemas.microsoft.com/office/drawing/2014/main" id="{DAE6BAD3-6F9F-A93A-A305-77F961FCBBC2}"/>
                </a:ext>
              </a:extLst>
            </p:cNvPr>
            <p:cNvPicPr>
              <a:picLocks noChangeAspect="1"/>
            </p:cNvPicPr>
            <p:nvPr/>
          </p:nvPicPr>
          <p:blipFill>
            <a:blip r:embed="rId3"/>
            <a:stretch>
              <a:fillRect/>
            </a:stretch>
          </p:blipFill>
          <p:spPr>
            <a:xfrm>
              <a:off x="660400" y="6760783"/>
              <a:ext cx="4576308" cy="101554"/>
            </a:xfrm>
            <a:prstGeom prst="rect">
              <a:avLst/>
            </a:prstGeom>
          </p:spPr>
        </p:pic>
      </p:grpSp>
      <p:sp>
        <p:nvSpPr>
          <p:cNvPr id="26" name="Text Placeholder 25">
            <a:extLst>
              <a:ext uri="{FF2B5EF4-FFF2-40B4-BE49-F238E27FC236}">
                <a16:creationId xmlns:a16="http://schemas.microsoft.com/office/drawing/2014/main" id="{BA79903A-B062-BD22-FF1E-C4566486EDCA}"/>
              </a:ext>
            </a:extLst>
          </p:cNvPr>
          <p:cNvSpPr>
            <a:spLocks noGrp="1"/>
          </p:cNvSpPr>
          <p:nvPr>
            <p:ph type="body" sz="quarter" idx="13"/>
          </p:nvPr>
        </p:nvSpPr>
        <p:spPr>
          <a:xfrm>
            <a:off x="660400" y="1407276"/>
            <a:ext cx="5973763" cy="504825"/>
          </a:xfrm>
        </p:spPr>
        <p:txBody>
          <a:bodyPr/>
          <a:lstStyle>
            <a:lvl1pPr marL="0" indent="0">
              <a:buNone/>
              <a:defRPr b="1"/>
            </a:lvl1pPr>
          </a:lstStyle>
          <a:p>
            <a:pPr lvl="0"/>
            <a:r>
              <a:rPr lang="en-US"/>
              <a:t>Click to edit Master text styles</a:t>
            </a:r>
          </a:p>
        </p:txBody>
      </p:sp>
      <p:sp>
        <p:nvSpPr>
          <p:cNvPr id="27" name="Text Placeholder 25">
            <a:extLst>
              <a:ext uri="{FF2B5EF4-FFF2-40B4-BE49-F238E27FC236}">
                <a16:creationId xmlns:a16="http://schemas.microsoft.com/office/drawing/2014/main" id="{8D7D57CC-8B50-9CEF-01B9-A8D5CDCF23FC}"/>
              </a:ext>
            </a:extLst>
          </p:cNvPr>
          <p:cNvSpPr>
            <a:spLocks noGrp="1"/>
          </p:cNvSpPr>
          <p:nvPr>
            <p:ph type="body" sz="quarter" idx="14"/>
          </p:nvPr>
        </p:nvSpPr>
        <p:spPr>
          <a:xfrm>
            <a:off x="660400" y="1935535"/>
            <a:ext cx="5973763" cy="374232"/>
          </a:xfrm>
        </p:spPr>
        <p:txBody>
          <a:bodyPr>
            <a:normAutofit/>
          </a:bodyPr>
          <a:lstStyle>
            <a:lvl1pPr marL="0" indent="0">
              <a:buNone/>
              <a:defRPr sz="1600" b="0"/>
            </a:lvl1pPr>
          </a:lstStyle>
          <a:p>
            <a:pPr lvl="0"/>
            <a:r>
              <a:rPr lang="en-US"/>
              <a:t>Click to edit Master text styles</a:t>
            </a:r>
          </a:p>
        </p:txBody>
      </p:sp>
      <p:sp>
        <p:nvSpPr>
          <p:cNvPr id="29" name="Text Placeholder 9">
            <a:extLst>
              <a:ext uri="{FF2B5EF4-FFF2-40B4-BE49-F238E27FC236}">
                <a16:creationId xmlns:a16="http://schemas.microsoft.com/office/drawing/2014/main" id="{C1708B72-AD09-DE81-79FF-E1218558B93B}"/>
              </a:ext>
            </a:extLst>
          </p:cNvPr>
          <p:cNvSpPr>
            <a:spLocks noGrp="1"/>
          </p:cNvSpPr>
          <p:nvPr>
            <p:ph type="body" sz="quarter" idx="15" hasCustomPrompt="1"/>
          </p:nvPr>
        </p:nvSpPr>
        <p:spPr>
          <a:xfrm>
            <a:off x="6988175" y="207963"/>
            <a:ext cx="4422775" cy="365125"/>
          </a:xfrm>
        </p:spPr>
        <p:txBody>
          <a:bodyPr>
            <a:normAutofit/>
          </a:bodyPr>
          <a:lstStyle>
            <a:lvl1pPr marL="0" indent="0" algn="r">
              <a:buNone/>
              <a:defRPr sz="2600" b="1">
                <a:solidFill>
                  <a:schemeClr val="bg1"/>
                </a:solidFill>
              </a:defRPr>
            </a:lvl1pPr>
          </a:lstStyle>
          <a:p>
            <a:pPr lvl="0"/>
            <a:r>
              <a:rPr lang="en-US"/>
              <a:t>Heading</a:t>
            </a:r>
          </a:p>
        </p:txBody>
      </p:sp>
      <p:sp>
        <p:nvSpPr>
          <p:cNvPr id="31" name="Text Placeholder 30">
            <a:extLst>
              <a:ext uri="{FF2B5EF4-FFF2-40B4-BE49-F238E27FC236}">
                <a16:creationId xmlns:a16="http://schemas.microsoft.com/office/drawing/2014/main" id="{8B136F1A-31D9-0586-ED5B-3C948D49A8EC}"/>
              </a:ext>
            </a:extLst>
          </p:cNvPr>
          <p:cNvSpPr>
            <a:spLocks noGrp="1"/>
          </p:cNvSpPr>
          <p:nvPr>
            <p:ph type="body" sz="quarter" idx="16" hasCustomPrompt="1"/>
          </p:nvPr>
        </p:nvSpPr>
        <p:spPr>
          <a:xfrm>
            <a:off x="1440529" y="2731660"/>
            <a:ext cx="849312" cy="731837"/>
          </a:xfrm>
        </p:spPr>
        <p:txBody>
          <a:bodyPr>
            <a:normAutofit/>
          </a:bodyPr>
          <a:lstStyle>
            <a:lvl1pPr marL="0" indent="0">
              <a:buNone/>
              <a:defRPr sz="4400" b="1">
                <a:solidFill>
                  <a:srgbClr val="0068B8"/>
                </a:solidFill>
              </a:defRPr>
            </a:lvl1pPr>
          </a:lstStyle>
          <a:p>
            <a:pPr lvl="0"/>
            <a:r>
              <a:rPr lang="en-US"/>
              <a:t>01</a:t>
            </a:r>
          </a:p>
        </p:txBody>
      </p:sp>
      <p:sp>
        <p:nvSpPr>
          <p:cNvPr id="32" name="Text Placeholder 30">
            <a:extLst>
              <a:ext uri="{FF2B5EF4-FFF2-40B4-BE49-F238E27FC236}">
                <a16:creationId xmlns:a16="http://schemas.microsoft.com/office/drawing/2014/main" id="{303C57DF-CDEC-6AF1-57D1-D9E7C07D3E13}"/>
              </a:ext>
            </a:extLst>
          </p:cNvPr>
          <p:cNvSpPr>
            <a:spLocks noGrp="1"/>
          </p:cNvSpPr>
          <p:nvPr>
            <p:ph type="body" sz="quarter" idx="17" hasCustomPrompt="1"/>
          </p:nvPr>
        </p:nvSpPr>
        <p:spPr>
          <a:xfrm>
            <a:off x="1440529" y="3808431"/>
            <a:ext cx="849312" cy="731837"/>
          </a:xfrm>
        </p:spPr>
        <p:txBody>
          <a:bodyPr>
            <a:normAutofit/>
          </a:bodyPr>
          <a:lstStyle>
            <a:lvl1pPr marL="0" indent="0">
              <a:buNone/>
              <a:defRPr sz="4400" b="1">
                <a:solidFill>
                  <a:srgbClr val="0068B8"/>
                </a:solidFill>
              </a:defRPr>
            </a:lvl1pPr>
          </a:lstStyle>
          <a:p>
            <a:pPr lvl="0"/>
            <a:r>
              <a:rPr lang="en-US"/>
              <a:t>02</a:t>
            </a:r>
          </a:p>
        </p:txBody>
      </p:sp>
      <p:sp>
        <p:nvSpPr>
          <p:cNvPr id="33" name="Text Placeholder 30">
            <a:extLst>
              <a:ext uri="{FF2B5EF4-FFF2-40B4-BE49-F238E27FC236}">
                <a16:creationId xmlns:a16="http://schemas.microsoft.com/office/drawing/2014/main" id="{B13F976A-C16A-1A1D-DA69-6792701CE6B3}"/>
              </a:ext>
            </a:extLst>
          </p:cNvPr>
          <p:cNvSpPr>
            <a:spLocks noGrp="1"/>
          </p:cNvSpPr>
          <p:nvPr>
            <p:ph type="body" sz="quarter" idx="18" hasCustomPrompt="1"/>
          </p:nvPr>
        </p:nvSpPr>
        <p:spPr>
          <a:xfrm>
            <a:off x="1430665" y="4868108"/>
            <a:ext cx="849312" cy="731837"/>
          </a:xfrm>
        </p:spPr>
        <p:txBody>
          <a:bodyPr>
            <a:normAutofit/>
          </a:bodyPr>
          <a:lstStyle>
            <a:lvl1pPr marL="0" indent="0">
              <a:buNone/>
              <a:defRPr sz="4400" b="1">
                <a:solidFill>
                  <a:srgbClr val="0068B8"/>
                </a:solidFill>
              </a:defRPr>
            </a:lvl1pPr>
          </a:lstStyle>
          <a:p>
            <a:pPr lvl="0"/>
            <a:r>
              <a:rPr lang="en-US"/>
              <a:t>03</a:t>
            </a:r>
          </a:p>
        </p:txBody>
      </p:sp>
      <p:sp>
        <p:nvSpPr>
          <p:cNvPr id="36" name="Text Placeholder 35">
            <a:extLst>
              <a:ext uri="{FF2B5EF4-FFF2-40B4-BE49-F238E27FC236}">
                <a16:creationId xmlns:a16="http://schemas.microsoft.com/office/drawing/2014/main" id="{C86B299A-E7B3-169C-6945-51203353ACA3}"/>
              </a:ext>
            </a:extLst>
          </p:cNvPr>
          <p:cNvSpPr>
            <a:spLocks noGrp="1"/>
          </p:cNvSpPr>
          <p:nvPr>
            <p:ph type="body" sz="quarter" idx="19"/>
          </p:nvPr>
        </p:nvSpPr>
        <p:spPr>
          <a:xfrm>
            <a:off x="2177029" y="2810083"/>
            <a:ext cx="1862137" cy="461814"/>
          </a:xfrm>
        </p:spPr>
        <p:txBody>
          <a:bodyPr>
            <a:normAutofit/>
          </a:bodyPr>
          <a:lstStyle>
            <a:lvl1pPr marL="0" indent="0">
              <a:buNone/>
              <a:defRPr sz="1500">
                <a:solidFill>
                  <a:schemeClr val="tx1">
                    <a:lumMod val="50000"/>
                    <a:lumOff val="50000"/>
                  </a:schemeClr>
                </a:solidFill>
              </a:defRPr>
            </a:lvl1pPr>
          </a:lstStyle>
          <a:p>
            <a:pPr lvl="0"/>
            <a:r>
              <a:rPr lang="en-US"/>
              <a:t>Click to edit Master text styles</a:t>
            </a:r>
          </a:p>
        </p:txBody>
      </p:sp>
      <p:sp>
        <p:nvSpPr>
          <p:cNvPr id="37" name="Text Placeholder 35">
            <a:extLst>
              <a:ext uri="{FF2B5EF4-FFF2-40B4-BE49-F238E27FC236}">
                <a16:creationId xmlns:a16="http://schemas.microsoft.com/office/drawing/2014/main" id="{ACE1B2D6-EEEA-59CE-48A1-467D162072F9}"/>
              </a:ext>
            </a:extLst>
          </p:cNvPr>
          <p:cNvSpPr>
            <a:spLocks noGrp="1"/>
          </p:cNvSpPr>
          <p:nvPr>
            <p:ph type="body" sz="quarter" idx="20"/>
          </p:nvPr>
        </p:nvSpPr>
        <p:spPr>
          <a:xfrm>
            <a:off x="2176463" y="3892106"/>
            <a:ext cx="1862137" cy="461814"/>
          </a:xfrm>
        </p:spPr>
        <p:txBody>
          <a:bodyPr>
            <a:normAutofit/>
          </a:bodyPr>
          <a:lstStyle>
            <a:lvl1pPr marL="0" indent="0">
              <a:buNone/>
              <a:defRPr sz="1500">
                <a:solidFill>
                  <a:schemeClr val="tx1">
                    <a:lumMod val="50000"/>
                    <a:lumOff val="50000"/>
                  </a:schemeClr>
                </a:solidFill>
              </a:defRPr>
            </a:lvl1pPr>
          </a:lstStyle>
          <a:p>
            <a:pPr lvl="0"/>
            <a:r>
              <a:rPr lang="en-US"/>
              <a:t>Click to edit Master text styles</a:t>
            </a:r>
          </a:p>
        </p:txBody>
      </p:sp>
      <p:sp>
        <p:nvSpPr>
          <p:cNvPr id="38" name="Text Placeholder 35">
            <a:extLst>
              <a:ext uri="{FF2B5EF4-FFF2-40B4-BE49-F238E27FC236}">
                <a16:creationId xmlns:a16="http://schemas.microsoft.com/office/drawing/2014/main" id="{EAF46A98-48B7-8453-2452-A5CB8E4FDE95}"/>
              </a:ext>
            </a:extLst>
          </p:cNvPr>
          <p:cNvSpPr>
            <a:spLocks noGrp="1"/>
          </p:cNvSpPr>
          <p:nvPr>
            <p:ph type="body" sz="quarter" idx="21"/>
          </p:nvPr>
        </p:nvSpPr>
        <p:spPr>
          <a:xfrm>
            <a:off x="2176462" y="4943799"/>
            <a:ext cx="1862137" cy="461814"/>
          </a:xfrm>
        </p:spPr>
        <p:txBody>
          <a:bodyPr>
            <a:normAutofit/>
          </a:bodyPr>
          <a:lstStyle>
            <a:lvl1pPr marL="0" indent="0">
              <a:buNone/>
              <a:defRPr sz="1500">
                <a:solidFill>
                  <a:schemeClr val="tx1">
                    <a:lumMod val="50000"/>
                    <a:lumOff val="50000"/>
                  </a:schemeClr>
                </a:solidFill>
              </a:defRPr>
            </a:lvl1pPr>
          </a:lstStyle>
          <a:p>
            <a:pPr lvl="0"/>
            <a:r>
              <a:rPr lang="en-US"/>
              <a:t>Click to edit Master text styles</a:t>
            </a:r>
          </a:p>
        </p:txBody>
      </p:sp>
      <p:sp>
        <p:nvSpPr>
          <p:cNvPr id="39" name="Text Placeholder 35">
            <a:extLst>
              <a:ext uri="{FF2B5EF4-FFF2-40B4-BE49-F238E27FC236}">
                <a16:creationId xmlns:a16="http://schemas.microsoft.com/office/drawing/2014/main" id="{582A1252-4B16-12FC-D640-8500D6BC66B5}"/>
              </a:ext>
            </a:extLst>
          </p:cNvPr>
          <p:cNvSpPr>
            <a:spLocks noGrp="1"/>
          </p:cNvSpPr>
          <p:nvPr>
            <p:ph type="body" sz="quarter" idx="22"/>
          </p:nvPr>
        </p:nvSpPr>
        <p:spPr>
          <a:xfrm>
            <a:off x="4527818" y="2820142"/>
            <a:ext cx="5077953" cy="788276"/>
          </a:xfrm>
        </p:spPr>
        <p:txBody>
          <a:bodyPr>
            <a:normAutofit/>
          </a:bodyPr>
          <a:lstStyle>
            <a:lvl1pPr marL="0" indent="0">
              <a:buNone/>
              <a:defRPr sz="1000">
                <a:solidFill>
                  <a:schemeClr val="tx1">
                    <a:lumMod val="50000"/>
                    <a:lumOff val="50000"/>
                  </a:schemeClr>
                </a:solidFill>
              </a:defRPr>
            </a:lvl1pPr>
          </a:lstStyle>
          <a:p>
            <a:pPr lvl="0"/>
            <a:r>
              <a:rPr lang="en-US"/>
              <a:t>Click to edit Master text styles</a:t>
            </a:r>
          </a:p>
        </p:txBody>
      </p:sp>
      <p:sp>
        <p:nvSpPr>
          <p:cNvPr id="40" name="Text Placeholder 30">
            <a:extLst>
              <a:ext uri="{FF2B5EF4-FFF2-40B4-BE49-F238E27FC236}">
                <a16:creationId xmlns:a16="http://schemas.microsoft.com/office/drawing/2014/main" id="{325FC470-1AA7-18B7-4005-F869C990C67E}"/>
              </a:ext>
            </a:extLst>
          </p:cNvPr>
          <p:cNvSpPr>
            <a:spLocks noGrp="1"/>
          </p:cNvSpPr>
          <p:nvPr>
            <p:ph type="body" sz="quarter" idx="23"/>
          </p:nvPr>
        </p:nvSpPr>
        <p:spPr>
          <a:xfrm>
            <a:off x="4527818" y="2544004"/>
            <a:ext cx="3995291" cy="249513"/>
          </a:xfrm>
        </p:spPr>
        <p:txBody>
          <a:bodyPr>
            <a:normAutofit/>
          </a:bodyPr>
          <a:lstStyle>
            <a:lvl1pPr marL="0" indent="0">
              <a:buNone/>
              <a:defRPr sz="1600" b="1">
                <a:solidFill>
                  <a:srgbClr val="0068B8"/>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sp>
        <p:nvSpPr>
          <p:cNvPr id="41" name="Text Placeholder 35">
            <a:extLst>
              <a:ext uri="{FF2B5EF4-FFF2-40B4-BE49-F238E27FC236}">
                <a16:creationId xmlns:a16="http://schemas.microsoft.com/office/drawing/2014/main" id="{CEE1C358-EE68-BE50-80E0-4717A5EF00F0}"/>
              </a:ext>
            </a:extLst>
          </p:cNvPr>
          <p:cNvSpPr>
            <a:spLocks noGrp="1"/>
          </p:cNvSpPr>
          <p:nvPr>
            <p:ph type="body" sz="quarter" idx="24"/>
          </p:nvPr>
        </p:nvSpPr>
        <p:spPr>
          <a:xfrm>
            <a:off x="4527818" y="3903551"/>
            <a:ext cx="5077953" cy="788276"/>
          </a:xfrm>
        </p:spPr>
        <p:txBody>
          <a:bodyPr>
            <a:normAutofit/>
          </a:bodyPr>
          <a:lstStyle>
            <a:lvl1pPr marL="0" indent="0">
              <a:buNone/>
              <a:defRPr sz="1000">
                <a:solidFill>
                  <a:schemeClr val="tx1">
                    <a:lumMod val="50000"/>
                    <a:lumOff val="50000"/>
                  </a:schemeClr>
                </a:solidFill>
              </a:defRPr>
            </a:lvl1pPr>
          </a:lstStyle>
          <a:p>
            <a:pPr lvl="0"/>
            <a:r>
              <a:rPr lang="en-US"/>
              <a:t>Click to edit Master text styles</a:t>
            </a:r>
          </a:p>
        </p:txBody>
      </p:sp>
      <p:sp>
        <p:nvSpPr>
          <p:cNvPr id="42" name="Text Placeholder 30">
            <a:extLst>
              <a:ext uri="{FF2B5EF4-FFF2-40B4-BE49-F238E27FC236}">
                <a16:creationId xmlns:a16="http://schemas.microsoft.com/office/drawing/2014/main" id="{CF9013C1-7BAC-009D-A7EF-443D1F8A06CF}"/>
              </a:ext>
            </a:extLst>
          </p:cNvPr>
          <p:cNvSpPr>
            <a:spLocks noGrp="1"/>
          </p:cNvSpPr>
          <p:nvPr>
            <p:ph type="body" sz="quarter" idx="25"/>
          </p:nvPr>
        </p:nvSpPr>
        <p:spPr>
          <a:xfrm>
            <a:off x="4527818" y="3627413"/>
            <a:ext cx="3995291" cy="249513"/>
          </a:xfrm>
        </p:spPr>
        <p:txBody>
          <a:bodyPr>
            <a:normAutofit/>
          </a:bodyPr>
          <a:lstStyle>
            <a:lvl1pPr marL="0" indent="0">
              <a:buNone/>
              <a:defRPr sz="1600" b="1">
                <a:solidFill>
                  <a:srgbClr val="0068B8"/>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sp>
        <p:nvSpPr>
          <p:cNvPr id="43" name="Text Placeholder 35">
            <a:extLst>
              <a:ext uri="{FF2B5EF4-FFF2-40B4-BE49-F238E27FC236}">
                <a16:creationId xmlns:a16="http://schemas.microsoft.com/office/drawing/2014/main" id="{B3B84F26-02EE-4858-FF82-475349C8F80B}"/>
              </a:ext>
            </a:extLst>
          </p:cNvPr>
          <p:cNvSpPr>
            <a:spLocks noGrp="1"/>
          </p:cNvSpPr>
          <p:nvPr>
            <p:ph type="body" sz="quarter" idx="26"/>
          </p:nvPr>
        </p:nvSpPr>
        <p:spPr>
          <a:xfrm>
            <a:off x="4527818" y="4995088"/>
            <a:ext cx="5077953" cy="788276"/>
          </a:xfrm>
        </p:spPr>
        <p:txBody>
          <a:bodyPr>
            <a:normAutofit/>
          </a:bodyPr>
          <a:lstStyle>
            <a:lvl1pPr marL="0" indent="0">
              <a:buNone/>
              <a:defRPr sz="1000">
                <a:solidFill>
                  <a:schemeClr val="tx1">
                    <a:lumMod val="50000"/>
                    <a:lumOff val="50000"/>
                  </a:schemeClr>
                </a:solidFill>
              </a:defRPr>
            </a:lvl1pPr>
          </a:lstStyle>
          <a:p>
            <a:pPr lvl="0"/>
            <a:r>
              <a:rPr lang="en-US"/>
              <a:t>Click to edit Master text styles</a:t>
            </a:r>
          </a:p>
        </p:txBody>
      </p:sp>
      <p:sp>
        <p:nvSpPr>
          <p:cNvPr id="44" name="Text Placeholder 30">
            <a:extLst>
              <a:ext uri="{FF2B5EF4-FFF2-40B4-BE49-F238E27FC236}">
                <a16:creationId xmlns:a16="http://schemas.microsoft.com/office/drawing/2014/main" id="{74AD4007-DBCB-6CAB-C80F-2047B42E51EC}"/>
              </a:ext>
            </a:extLst>
          </p:cNvPr>
          <p:cNvSpPr>
            <a:spLocks noGrp="1"/>
          </p:cNvSpPr>
          <p:nvPr>
            <p:ph type="body" sz="quarter" idx="27"/>
          </p:nvPr>
        </p:nvSpPr>
        <p:spPr>
          <a:xfrm>
            <a:off x="4527818" y="4718950"/>
            <a:ext cx="3995291" cy="249513"/>
          </a:xfrm>
        </p:spPr>
        <p:txBody>
          <a:bodyPr>
            <a:normAutofit/>
          </a:bodyPr>
          <a:lstStyle>
            <a:lvl1pPr marL="0" indent="0">
              <a:buNone/>
              <a:defRPr sz="1600" b="1">
                <a:solidFill>
                  <a:srgbClr val="0068B8"/>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to edit Master text styles</a:t>
            </a:r>
          </a:p>
          <a:p>
            <a:pPr lvl="0"/>
            <a:endParaRPr lang="en-US"/>
          </a:p>
        </p:txBody>
      </p:sp>
      <p:cxnSp>
        <p:nvCxnSpPr>
          <p:cNvPr id="6" name="Straight Connector 5">
            <a:extLst>
              <a:ext uri="{FF2B5EF4-FFF2-40B4-BE49-F238E27FC236}">
                <a16:creationId xmlns:a16="http://schemas.microsoft.com/office/drawing/2014/main" id="{0265B58E-E675-5450-44D2-D85A35CB5BEB}"/>
              </a:ext>
            </a:extLst>
          </p:cNvPr>
          <p:cNvCxnSpPr>
            <a:cxnSpLocks/>
          </p:cNvCxnSpPr>
          <p:nvPr userDrawn="1"/>
        </p:nvCxnSpPr>
        <p:spPr>
          <a:xfrm>
            <a:off x="0" y="817827"/>
            <a:ext cx="12192000" cy="0"/>
          </a:xfrm>
          <a:prstGeom prst="line">
            <a:avLst/>
          </a:prstGeom>
          <a:ln w="222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5179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pic>
        <p:nvPicPr>
          <p:cNvPr id="5" name="Picture 4" descr="A colorful bar with a black background&#10;&#10;Description automatically generated">
            <a:extLst>
              <a:ext uri="{FF2B5EF4-FFF2-40B4-BE49-F238E27FC236}">
                <a16:creationId xmlns:a16="http://schemas.microsoft.com/office/drawing/2014/main" id="{7A763CDC-20E5-BD14-3E75-5A52E292A22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6" name="Picture 5" descr="A blue and black logo&#10;&#10;Description automatically generated">
            <a:extLst>
              <a:ext uri="{FF2B5EF4-FFF2-40B4-BE49-F238E27FC236}">
                <a16:creationId xmlns:a16="http://schemas.microsoft.com/office/drawing/2014/main" id="{E73C76BE-D50E-075A-3731-F68F0E2BC68E}"/>
              </a:ext>
            </a:extLst>
          </p:cNvPr>
          <p:cNvPicPr>
            <a:picLocks noChangeAspect="1"/>
          </p:cNvPicPr>
          <p:nvPr userDrawn="1"/>
        </p:nvPicPr>
        <p:blipFill>
          <a:blip r:embed="rId3"/>
          <a:stretch>
            <a:fillRect/>
          </a:stretch>
        </p:blipFill>
        <p:spPr>
          <a:xfrm>
            <a:off x="8563863" y="5275190"/>
            <a:ext cx="3012441" cy="939173"/>
          </a:xfrm>
          <a:prstGeom prst="rect">
            <a:avLst/>
          </a:prstGeom>
        </p:spPr>
      </p:pic>
      <p:sp>
        <p:nvSpPr>
          <p:cNvPr id="8" name="TextBox 7">
            <a:extLst>
              <a:ext uri="{FF2B5EF4-FFF2-40B4-BE49-F238E27FC236}">
                <a16:creationId xmlns:a16="http://schemas.microsoft.com/office/drawing/2014/main" id="{20F8A457-73FB-1FA4-7F76-D594EB1F0B39}"/>
              </a:ext>
            </a:extLst>
          </p:cNvPr>
          <p:cNvSpPr txBox="1"/>
          <p:nvPr userDrawn="1"/>
        </p:nvSpPr>
        <p:spPr>
          <a:xfrm>
            <a:off x="921973" y="1831693"/>
            <a:ext cx="6245352" cy="646331"/>
          </a:xfrm>
          <a:prstGeom prst="rect">
            <a:avLst/>
          </a:prstGeom>
          <a:noFill/>
        </p:spPr>
        <p:txBody>
          <a:bodyPr wrap="square">
            <a:spAutoFit/>
          </a:bodyPr>
          <a:lstStyle/>
          <a:p>
            <a:r>
              <a:rPr lang="en-TH" sz="3600" b="1">
                <a:solidFill>
                  <a:srgbClr val="0065BA"/>
                </a:solidFill>
                <a:latin typeface="Roboto" panose="02000000000000000000" pitchFamily="2" charset="0"/>
                <a:ea typeface="Roboto" panose="02000000000000000000" pitchFamily="2" charset="0"/>
                <a:cs typeface="Roboto" panose="02000000000000000000" pitchFamily="2" charset="0"/>
              </a:rPr>
              <a:t>Thank you</a:t>
            </a:r>
          </a:p>
        </p:txBody>
      </p:sp>
      <p:sp>
        <p:nvSpPr>
          <p:cNvPr id="9" name="Footer Placeholder 2">
            <a:extLst>
              <a:ext uri="{FF2B5EF4-FFF2-40B4-BE49-F238E27FC236}">
                <a16:creationId xmlns:a16="http://schemas.microsoft.com/office/drawing/2014/main" id="{5A87C843-DB07-FA92-3859-8FFC94740021}"/>
              </a:ext>
            </a:extLst>
          </p:cNvPr>
          <p:cNvSpPr>
            <a:spLocks noGrp="1"/>
          </p:cNvSpPr>
          <p:nvPr>
            <p:ph type="ftr" sz="quarter" idx="11"/>
          </p:nvPr>
        </p:nvSpPr>
        <p:spPr>
          <a:xfrm>
            <a:off x="4038600" y="6356350"/>
            <a:ext cx="4114800" cy="365125"/>
          </a:xfrm>
        </p:spPr>
        <p:txBody>
          <a:bodyPr/>
          <a:lstStyle/>
          <a:p>
            <a:fld id="{0ABCBAE2-8C8B-154F-8420-E8A4CD148244}" type="slidenum">
              <a:rPr lang="en-TH" smtClean="0"/>
              <a:pPr/>
              <a:t>‹#›</a:t>
            </a:fld>
            <a:endParaRPr lang="en-TH"/>
          </a:p>
        </p:txBody>
      </p:sp>
      <p:pic>
        <p:nvPicPr>
          <p:cNvPr id="3" name="Picture 2" descr="A screenshot of a black screen&#10;&#10;Description automatically generated">
            <a:extLst>
              <a:ext uri="{FF2B5EF4-FFF2-40B4-BE49-F238E27FC236}">
                <a16:creationId xmlns:a16="http://schemas.microsoft.com/office/drawing/2014/main" id="{E1F676BF-6759-3285-1815-4EAD515EB056}"/>
              </a:ext>
            </a:extLst>
          </p:cNvPr>
          <p:cNvPicPr>
            <a:picLocks noChangeAspect="1"/>
          </p:cNvPicPr>
          <p:nvPr userDrawn="1"/>
        </p:nvPicPr>
        <p:blipFill>
          <a:blip r:embed="rId4"/>
          <a:stretch>
            <a:fillRect/>
          </a:stretch>
        </p:blipFill>
        <p:spPr>
          <a:xfrm>
            <a:off x="1028891" y="2613433"/>
            <a:ext cx="2381060" cy="1387564"/>
          </a:xfrm>
          <a:prstGeom prst="rect">
            <a:avLst/>
          </a:prstGeom>
        </p:spPr>
      </p:pic>
    </p:spTree>
    <p:extLst>
      <p:ext uri="{BB962C8B-B14F-4D97-AF65-F5344CB8AC3E}">
        <p14:creationId xmlns:p14="http://schemas.microsoft.com/office/powerpoint/2010/main" val="768139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1282784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583925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8989896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1965740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2575178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943701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979988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B4AF722-272F-2941-96D4-700849571B82}" type="datetimeFigureOut">
              <a:rPr lang="en-US" smtClean="0"/>
              <a:t>10/1/2025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64839B7-4504-1946-B85D-B11CBC2C55C2}" type="slidenum">
              <a:rPr lang="en-US" smtClean="0"/>
              <a:t>‹#›</a:t>
            </a:fld>
            <a:endParaRPr lang="en-US" dirty="0"/>
          </a:p>
        </p:txBody>
      </p:sp>
    </p:spTree>
    <p:extLst>
      <p:ext uri="{BB962C8B-B14F-4D97-AF65-F5344CB8AC3E}">
        <p14:creationId xmlns:p14="http://schemas.microsoft.com/office/powerpoint/2010/main" val="419054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B4AF722-272F-2941-96D4-700849571B82}" type="datetimeFigureOut">
              <a:rPr lang="en-US" smtClean="0"/>
              <a:t>10/1/2025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4839B7-4504-1946-B85D-B11CBC2C55C2}" type="slidenum">
              <a:rPr lang="en-US" smtClean="0"/>
              <a:t>‹#›</a:t>
            </a:fld>
            <a:endParaRPr lang="en-US" dirty="0"/>
          </a:p>
        </p:txBody>
      </p:sp>
    </p:spTree>
    <p:extLst>
      <p:ext uri="{BB962C8B-B14F-4D97-AF65-F5344CB8AC3E}">
        <p14:creationId xmlns:p14="http://schemas.microsoft.com/office/powerpoint/2010/main" val="48500743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9" r:id="rId13"/>
    <p:sldLayoutId id="2147483717" r:id="rId14"/>
    <p:sldLayoutId id="214748371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9.pn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54.pn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hyperlink" Target="https://migrationnetwork.un.org/sg-report-2024"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hyperlink" Target="mailto:unmignet@iom.int" TargetMode="Externa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9.png"/><Relationship Id="rId7" Type="http://schemas.openxmlformats.org/officeDocument/2006/relationships/diagramQuickStyle" Target="../diagrams/quickStyle2.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6.png"/><Relationship Id="rId7"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15.jpeg"/></Relationships>
</file>

<file path=ppt/slides/_rels/slide4.xml.rels><?xml version="1.0" encoding="UTF-8" standalone="yes"?>
<Relationships xmlns="http://schemas.openxmlformats.org/package/2006/relationships"><Relationship Id="rId8" Type="http://schemas.openxmlformats.org/officeDocument/2006/relationships/hyperlink" Target="https://www.unescap.org/sites/default/d8files/event-documents/GCM_2025.4_E.pdf.pdf" TargetMode="External"/><Relationship Id="rId3" Type="http://schemas.openxmlformats.org/officeDocument/2006/relationships/image" Target="../media/image6.png"/><Relationship Id="rId7" Type="http://schemas.openxmlformats.org/officeDocument/2006/relationships/hyperlink" Target="https://www.unescap.org/sites/default/d8files/event-documents/GCM_2025.3_E.pdf"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hyperlink" Target="https://www.unescap.org/sites/default/d8files/event-documents/GCM_2025.2_E.pdf" TargetMode="External"/><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hyperlink" Target="https://www.unescap.org/sites/default/d8files/event-documents/GCM_2025.5_E.pdf" TargetMode="External"/><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hyperlink" Target="https://www.unescap.org/sites/default/d8files/event-documents/GCM_2025.5_E.pdf" TargetMode="External"/><Relationship Id="rId5" Type="http://schemas.openxmlformats.org/officeDocument/2006/relationships/image" Target="../media/image7.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3" Type="http://schemas.openxmlformats.org/officeDocument/2006/relationships/image" Target="../media/image6.png"/><Relationship Id="rId21" Type="http://schemas.openxmlformats.org/officeDocument/2006/relationships/image" Target="../media/image37.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notesSlide" Target="../notesSlides/notesSlide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7.png"/><Relationship Id="rId15" Type="http://schemas.openxmlformats.org/officeDocument/2006/relationships/image" Target="../media/image31.svg"/><Relationship Id="rId10" Type="http://schemas.openxmlformats.org/officeDocument/2006/relationships/image" Target="../media/image26.png"/><Relationship Id="rId19" Type="http://schemas.openxmlformats.org/officeDocument/2006/relationships/image" Target="../media/image35.svg"/><Relationship Id="rId4" Type="http://schemas.openxmlformats.org/officeDocument/2006/relationships/image" Target="../media/image4.png"/><Relationship Id="rId9" Type="http://schemas.openxmlformats.org/officeDocument/2006/relationships/image" Target="../media/image25.svg"/><Relationship Id="rId14"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6.png"/><Relationship Id="rId7" Type="http://schemas.openxmlformats.org/officeDocument/2006/relationships/image" Target="../media/image39.png"/><Relationship Id="rId12" Type="http://schemas.openxmlformats.org/officeDocument/2006/relationships/image" Target="../media/image44.sv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7.png"/><Relationship Id="rId10" Type="http://schemas.openxmlformats.org/officeDocument/2006/relationships/image" Target="../media/image42.svg"/><Relationship Id="rId4" Type="http://schemas.openxmlformats.org/officeDocument/2006/relationships/image" Target="../media/image4.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6.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image" Target="../media/image45.png"/><Relationship Id="rId11" Type="http://schemas.openxmlformats.org/officeDocument/2006/relationships/image" Target="../media/image50.svg"/><Relationship Id="rId5" Type="http://schemas.openxmlformats.org/officeDocument/2006/relationships/image" Target="../media/image7.png"/><Relationship Id="rId10" Type="http://schemas.openxmlformats.org/officeDocument/2006/relationships/image" Target="../media/image49.png"/><Relationship Id="rId4" Type="http://schemas.openxmlformats.org/officeDocument/2006/relationships/image" Target="../media/image4.png"/><Relationship Id="rId9" Type="http://schemas.openxmlformats.org/officeDocument/2006/relationships/image" Target="../media/image48.png"/><Relationship Id="rId14"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E66FBC3A-39ED-216C-8371-32C374767080}"/>
              </a:ext>
            </a:extLst>
          </p:cNvPr>
          <p:cNvSpPr>
            <a:spLocks noGrp="1"/>
          </p:cNvSpPr>
          <p:nvPr>
            <p:ph type="body" sz="quarter" idx="13"/>
          </p:nvPr>
        </p:nvSpPr>
        <p:spPr>
          <a:xfrm>
            <a:off x="117286" y="1330839"/>
            <a:ext cx="6380767" cy="2098161"/>
          </a:xfrm>
        </p:spPr>
        <p:txBody>
          <a:bodyPr/>
          <a:lstStyle/>
          <a:p>
            <a:pPr algn="ctr">
              <a:lnSpc>
                <a:spcPct val="107000"/>
              </a:lnSpc>
              <a:spcBef>
                <a:spcPts val="0"/>
              </a:spcBef>
            </a:pPr>
            <a:r>
              <a:rPr lang="en-US" sz="3200" b="1" kern="100" dirty="0">
                <a:solidFill>
                  <a:srgbClr val="063A6D"/>
                </a:solidFill>
                <a:effectLst/>
                <a:latin typeface="Roboto" panose="02000000000000000000" pitchFamily="2" charset="0"/>
                <a:ea typeface="Roboto" panose="02000000000000000000" pitchFamily="2" charset="0"/>
                <a:cs typeface="Roboto" panose="02000000000000000000" pitchFamily="2" charset="0"/>
              </a:rPr>
              <a:t>Outcomes of the </a:t>
            </a:r>
          </a:p>
          <a:p>
            <a:pPr algn="ctr">
              <a:lnSpc>
                <a:spcPct val="107000"/>
              </a:lnSpc>
              <a:spcBef>
                <a:spcPts val="0"/>
              </a:spcBef>
            </a:pPr>
            <a:r>
              <a:rPr lang="en-US" sz="3200" b="1" kern="100" dirty="0">
                <a:solidFill>
                  <a:srgbClr val="063A6D"/>
                </a:solidFill>
                <a:effectLst/>
                <a:latin typeface="Roboto" panose="02000000000000000000" pitchFamily="2" charset="0"/>
                <a:ea typeface="Roboto" panose="02000000000000000000" pitchFamily="2" charset="0"/>
                <a:cs typeface="Roboto" panose="02000000000000000000" pitchFamily="2" charset="0"/>
              </a:rPr>
              <a:t>Second Asia-Pacific </a:t>
            </a:r>
          </a:p>
          <a:p>
            <a:pPr algn="ctr">
              <a:lnSpc>
                <a:spcPct val="107000"/>
              </a:lnSpc>
              <a:spcBef>
                <a:spcPts val="0"/>
              </a:spcBef>
            </a:pPr>
            <a:r>
              <a:rPr lang="en-US" sz="3200" b="1" kern="100" dirty="0">
                <a:solidFill>
                  <a:srgbClr val="063A6D"/>
                </a:solidFill>
                <a:effectLst/>
                <a:latin typeface="Roboto" panose="02000000000000000000" pitchFamily="2" charset="0"/>
                <a:ea typeface="Roboto" panose="02000000000000000000" pitchFamily="2" charset="0"/>
                <a:cs typeface="Roboto" panose="02000000000000000000" pitchFamily="2" charset="0"/>
              </a:rPr>
              <a:t>Regional Review of the Global Compact for Migration (GCM)</a:t>
            </a:r>
            <a:endParaRPr lang="en-CA" sz="3200" kern="100" dirty="0">
              <a:solidFill>
                <a:srgbClr val="063A6D"/>
              </a:solidFill>
              <a:effectLst/>
              <a:latin typeface="Roboto" panose="02000000000000000000" pitchFamily="2" charset="0"/>
              <a:ea typeface="Roboto" panose="02000000000000000000" pitchFamily="2" charset="0"/>
              <a:cs typeface="Roboto" panose="02000000000000000000" pitchFamily="2" charset="0"/>
            </a:endParaRPr>
          </a:p>
        </p:txBody>
      </p:sp>
      <p:sp>
        <p:nvSpPr>
          <p:cNvPr id="4" name="Text Placeholder 3">
            <a:extLst>
              <a:ext uri="{FF2B5EF4-FFF2-40B4-BE49-F238E27FC236}">
                <a16:creationId xmlns:a16="http://schemas.microsoft.com/office/drawing/2014/main" id="{BF0E70BD-3CCC-BA94-6C94-E46733277EC2}"/>
              </a:ext>
            </a:extLst>
          </p:cNvPr>
          <p:cNvSpPr>
            <a:spLocks noGrp="1"/>
          </p:cNvSpPr>
          <p:nvPr>
            <p:ph type="body" sz="quarter" idx="14"/>
          </p:nvPr>
        </p:nvSpPr>
        <p:spPr>
          <a:xfrm>
            <a:off x="431267" y="3923089"/>
            <a:ext cx="9189462" cy="141679"/>
          </a:xfrm>
        </p:spPr>
        <p:txBody>
          <a:bodyPr vert="horz" lIns="91440" tIns="45720" rIns="91440" bIns="45720" rtlCol="0" anchor="t">
            <a:noAutofit/>
          </a:bodyPr>
          <a:lstStyle/>
          <a:p>
            <a:pPr>
              <a:spcBef>
                <a:spcPts val="0"/>
              </a:spcBef>
            </a:pPr>
            <a:endParaRPr lang="en-US" sz="2000" dirty="0">
              <a:solidFill>
                <a:srgbClr val="0068B8"/>
              </a:solidFill>
              <a:cs typeface="Roboto" panose="02000000000000000000" pitchFamily="2" charset="0"/>
            </a:endParaRPr>
          </a:p>
          <a:p>
            <a:pPr>
              <a:spcBef>
                <a:spcPts val="0"/>
              </a:spcBef>
            </a:pPr>
            <a:endParaRPr lang="en-US" sz="2000" b="0" dirty="0">
              <a:solidFill>
                <a:srgbClr val="0068B8"/>
              </a:solidFill>
            </a:endParaRPr>
          </a:p>
        </p:txBody>
      </p:sp>
      <p:sp>
        <p:nvSpPr>
          <p:cNvPr id="3" name="TextBox 2">
            <a:extLst>
              <a:ext uri="{FF2B5EF4-FFF2-40B4-BE49-F238E27FC236}">
                <a16:creationId xmlns:a16="http://schemas.microsoft.com/office/drawing/2014/main" id="{C4B70798-A55D-2F31-08BD-369EC1DBC385}"/>
              </a:ext>
            </a:extLst>
          </p:cNvPr>
          <p:cNvSpPr txBox="1"/>
          <p:nvPr/>
        </p:nvSpPr>
        <p:spPr>
          <a:xfrm>
            <a:off x="535927" y="3568521"/>
            <a:ext cx="6380767"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063A6D"/>
                </a:solidFill>
                <a:latin typeface="Roboto" panose="02000000000000000000" pitchFamily="2" charset="0"/>
                <a:ea typeface="Roboto" panose="02000000000000000000" pitchFamily="2" charset="0"/>
                <a:cs typeface="Roboto" panose="02000000000000000000" pitchFamily="2" charset="0"/>
              </a:rPr>
              <a:t>Sabine Henning, Ph.D. </a:t>
            </a:r>
          </a:p>
          <a:p>
            <a:r>
              <a:rPr lang="en-US" sz="1600" dirty="0">
                <a:solidFill>
                  <a:srgbClr val="063A6D"/>
                </a:solidFill>
                <a:latin typeface="Roboto" panose="02000000000000000000" pitchFamily="2" charset="0"/>
                <a:ea typeface="Roboto" panose="02000000000000000000" pitchFamily="2" charset="0"/>
                <a:cs typeface="Roboto" panose="02000000000000000000" pitchFamily="2" charset="0"/>
              </a:rPr>
              <a:t>Chief, Sustainable Demographic Transition Section Social Development Division, ESCAP </a:t>
            </a:r>
          </a:p>
          <a:p>
            <a:endParaRPr lang="en-US" sz="1600" b="1" dirty="0">
              <a:solidFill>
                <a:srgbClr val="063A6D"/>
              </a:solidFill>
              <a:latin typeface="Roboto" panose="02000000000000000000" pitchFamily="2" charset="0"/>
              <a:ea typeface="Roboto" panose="02000000000000000000" pitchFamily="2" charset="0"/>
              <a:cs typeface="Roboto" panose="02000000000000000000" pitchFamily="2" charset="0"/>
            </a:endParaRPr>
          </a:p>
          <a:p>
            <a:r>
              <a:rPr lang="en-US" sz="1600" b="1" dirty="0">
                <a:solidFill>
                  <a:srgbClr val="063A6D"/>
                </a:solidFill>
                <a:latin typeface="Roboto" panose="02000000000000000000" pitchFamily="2" charset="0"/>
                <a:ea typeface="Roboto" panose="02000000000000000000" pitchFamily="2" charset="0"/>
                <a:cs typeface="Roboto" panose="02000000000000000000" pitchFamily="2" charset="0"/>
              </a:rPr>
              <a:t>Phumza Manqindi</a:t>
            </a:r>
          </a:p>
          <a:p>
            <a:r>
              <a:rPr lang="en-PH" sz="1600" dirty="0">
                <a:solidFill>
                  <a:srgbClr val="063A6D"/>
                </a:solidFill>
                <a:latin typeface="Roboto" panose="02000000000000000000" pitchFamily="2" charset="0"/>
                <a:ea typeface="Roboto" panose="02000000000000000000" pitchFamily="2" charset="0"/>
                <a:cs typeface="Roboto" panose="02000000000000000000" pitchFamily="2" charset="0"/>
              </a:rPr>
              <a:t>Senior Regional Liaison and Policy Officer</a:t>
            </a:r>
            <a:endParaRPr lang="en-US" sz="1600" dirty="0">
              <a:solidFill>
                <a:srgbClr val="063A6D"/>
              </a:solidFill>
              <a:latin typeface="Roboto" panose="02000000000000000000" pitchFamily="2" charset="0"/>
              <a:ea typeface="Roboto" panose="02000000000000000000" pitchFamily="2" charset="0"/>
              <a:cs typeface="Roboto" panose="02000000000000000000" pitchFamily="2" charset="0"/>
            </a:endParaRPr>
          </a:p>
          <a:p>
            <a:r>
              <a:rPr lang="en-PH" sz="1600" dirty="0">
                <a:solidFill>
                  <a:srgbClr val="063A6D"/>
                </a:solidFill>
                <a:latin typeface="Roboto" panose="02000000000000000000" pitchFamily="2" charset="0"/>
                <a:ea typeface="Roboto" panose="02000000000000000000" pitchFamily="2" charset="0"/>
                <a:cs typeface="Roboto" panose="02000000000000000000" pitchFamily="2" charset="0"/>
              </a:rPr>
              <a:t>Policy and Liaison Unit</a:t>
            </a:r>
            <a:endParaRPr lang="en-US" sz="1600" dirty="0">
              <a:solidFill>
                <a:srgbClr val="063A6D"/>
              </a:solidFill>
              <a:latin typeface="Roboto" panose="02000000000000000000" pitchFamily="2" charset="0"/>
              <a:ea typeface="Roboto" panose="02000000000000000000" pitchFamily="2" charset="0"/>
              <a:cs typeface="Roboto" panose="02000000000000000000" pitchFamily="2" charset="0"/>
            </a:endParaRPr>
          </a:p>
          <a:p>
            <a:r>
              <a:rPr lang="en-PH" sz="1600" dirty="0">
                <a:solidFill>
                  <a:srgbClr val="063A6D"/>
                </a:solidFill>
                <a:latin typeface="Roboto" panose="02000000000000000000" pitchFamily="2" charset="0"/>
                <a:ea typeface="Roboto" panose="02000000000000000000" pitchFamily="2" charset="0"/>
                <a:cs typeface="Roboto" panose="02000000000000000000" pitchFamily="2" charset="0"/>
              </a:rPr>
              <a:t>Regional Office for Asia and the Pacific</a:t>
            </a:r>
            <a:endParaRPr lang="en-US" sz="1600" dirty="0">
              <a:solidFill>
                <a:srgbClr val="063A6D"/>
              </a:solidFill>
              <a:latin typeface="Roboto" panose="02000000000000000000" pitchFamily="2" charset="0"/>
              <a:ea typeface="Roboto" panose="02000000000000000000" pitchFamily="2" charset="0"/>
              <a:cs typeface="Roboto" panose="02000000000000000000" pitchFamily="2" charset="0"/>
            </a:endParaRPr>
          </a:p>
          <a:p>
            <a:r>
              <a:rPr lang="en-PH" sz="1600" dirty="0">
                <a:solidFill>
                  <a:srgbClr val="063A6D"/>
                </a:solidFill>
                <a:latin typeface="Roboto" panose="02000000000000000000" pitchFamily="2" charset="0"/>
                <a:ea typeface="Roboto" panose="02000000000000000000" pitchFamily="2" charset="0"/>
                <a:cs typeface="Roboto" panose="02000000000000000000" pitchFamily="2" charset="0"/>
              </a:rPr>
              <a:t>International Organization for Migration, IOM</a:t>
            </a:r>
            <a:endParaRPr lang="en-US" sz="1600" dirty="0">
              <a:solidFill>
                <a:srgbClr val="063A6D"/>
              </a:solidFill>
              <a:latin typeface="Roboto" panose="02000000000000000000" pitchFamily="2" charset="0"/>
              <a:ea typeface="Roboto" panose="02000000000000000000" pitchFamily="2" charset="0"/>
              <a:cs typeface="Roboto" panose="02000000000000000000" pitchFamily="2" charset="0"/>
            </a:endParaRPr>
          </a:p>
          <a:p>
            <a:endParaRPr lang="en-US" sz="1600" dirty="0">
              <a:solidFill>
                <a:srgbClr val="063A6D"/>
              </a:solidFill>
              <a:latin typeface="Roboto" panose="02000000000000000000" pitchFamily="2" charset="0"/>
              <a:ea typeface="Roboto" panose="02000000000000000000" pitchFamily="2" charset="0"/>
              <a:cs typeface="Roboto" panose="02000000000000000000" pitchFamily="2" charset="0"/>
            </a:endParaRPr>
          </a:p>
          <a:p>
            <a:r>
              <a:rPr lang="en-US" sz="1600" dirty="0">
                <a:solidFill>
                  <a:srgbClr val="063A6D"/>
                </a:solidFill>
                <a:latin typeface="Roboto" panose="02000000000000000000" pitchFamily="2" charset="0"/>
                <a:ea typeface="Roboto" panose="02000000000000000000" pitchFamily="2" charset="0"/>
                <a:cs typeface="Roboto" panose="02000000000000000000" pitchFamily="2" charset="0"/>
              </a:rPr>
              <a:t>Pakistan, United Nations Network on Migration Lauch</a:t>
            </a:r>
          </a:p>
          <a:p>
            <a:r>
              <a:rPr lang="en-US" sz="1600" dirty="0">
                <a:solidFill>
                  <a:srgbClr val="063A6D"/>
                </a:solidFill>
                <a:latin typeface="Roboto" panose="02000000000000000000" pitchFamily="2" charset="0"/>
                <a:ea typeface="Roboto" panose="02000000000000000000" pitchFamily="2" charset="0"/>
                <a:cs typeface="Roboto" panose="02000000000000000000" pitchFamily="2" charset="0"/>
              </a:rPr>
              <a:t>1 September 2025, hybrid</a:t>
            </a:r>
          </a:p>
        </p:txBody>
      </p:sp>
      <p:grpSp>
        <p:nvGrpSpPr>
          <p:cNvPr id="11" name="Group 10">
            <a:extLst>
              <a:ext uri="{FF2B5EF4-FFF2-40B4-BE49-F238E27FC236}">
                <a16:creationId xmlns:a16="http://schemas.microsoft.com/office/drawing/2014/main" id="{A2BFD932-61A7-FC7F-2B82-BD3576D32A97}"/>
              </a:ext>
            </a:extLst>
          </p:cNvPr>
          <p:cNvGrpSpPr/>
          <p:nvPr/>
        </p:nvGrpSpPr>
        <p:grpSpPr>
          <a:xfrm>
            <a:off x="194206" y="211224"/>
            <a:ext cx="11764214" cy="980094"/>
            <a:chOff x="194206" y="81377"/>
            <a:chExt cx="11764214" cy="980094"/>
          </a:xfrm>
        </p:grpSpPr>
        <p:pic>
          <p:nvPicPr>
            <p:cNvPr id="12" name="Picture 11" descr="A close-up of a logo&#10;&#10;Description automatically generated">
              <a:extLst>
                <a:ext uri="{FF2B5EF4-FFF2-40B4-BE49-F238E27FC236}">
                  <a16:creationId xmlns:a16="http://schemas.microsoft.com/office/drawing/2014/main" id="{34189384-C2A7-A962-F3EF-993AED5FAF73}"/>
                </a:ext>
              </a:extLst>
            </p:cNvPr>
            <p:cNvPicPr>
              <a:picLocks noChangeAspect="1"/>
            </p:cNvPicPr>
            <p:nvPr/>
          </p:nvPicPr>
          <p:blipFill>
            <a:blip r:embed="rId3"/>
            <a:stretch>
              <a:fillRect/>
            </a:stretch>
          </p:blipFill>
          <p:spPr>
            <a:xfrm>
              <a:off x="8678426" y="81377"/>
              <a:ext cx="3279994" cy="924927"/>
            </a:xfrm>
            <a:prstGeom prst="rect">
              <a:avLst/>
            </a:prstGeom>
          </p:spPr>
        </p:pic>
        <p:pic>
          <p:nvPicPr>
            <p:cNvPr id="14" name="Picture 13" descr="A blue and black logo&#10;&#10;Description automatically generated">
              <a:extLst>
                <a:ext uri="{FF2B5EF4-FFF2-40B4-BE49-F238E27FC236}">
                  <a16:creationId xmlns:a16="http://schemas.microsoft.com/office/drawing/2014/main" id="{B20093E6-951E-5A73-8491-390555F00AFB}"/>
                </a:ext>
              </a:extLst>
            </p:cNvPr>
            <p:cNvPicPr>
              <a:picLocks noChangeAspect="1"/>
            </p:cNvPicPr>
            <p:nvPr/>
          </p:nvPicPr>
          <p:blipFill>
            <a:blip r:embed="rId4"/>
            <a:stretch>
              <a:fillRect/>
            </a:stretch>
          </p:blipFill>
          <p:spPr>
            <a:xfrm>
              <a:off x="194206" y="81377"/>
              <a:ext cx="2956929" cy="923779"/>
            </a:xfrm>
            <a:prstGeom prst="rect">
              <a:avLst/>
            </a:prstGeom>
          </p:spPr>
        </p:pic>
        <p:pic>
          <p:nvPicPr>
            <p:cNvPr id="16" name="Picture 15" descr="A close-up of a logo&#10;&#10;Description automatically generated">
              <a:extLst>
                <a:ext uri="{FF2B5EF4-FFF2-40B4-BE49-F238E27FC236}">
                  <a16:creationId xmlns:a16="http://schemas.microsoft.com/office/drawing/2014/main" id="{379AD9FE-368E-FF0A-5EE2-A32D33F0A183}"/>
                </a:ext>
              </a:extLst>
            </p:cNvPr>
            <p:cNvPicPr>
              <a:picLocks noChangeAspect="1"/>
            </p:cNvPicPr>
            <p:nvPr/>
          </p:nvPicPr>
          <p:blipFill>
            <a:blip r:embed="rId5"/>
            <a:stretch>
              <a:fillRect/>
            </a:stretch>
          </p:blipFill>
          <p:spPr>
            <a:xfrm>
              <a:off x="4619395" y="81378"/>
              <a:ext cx="1773998" cy="980093"/>
            </a:xfrm>
            <a:prstGeom prst="rect">
              <a:avLst/>
            </a:prstGeom>
          </p:spPr>
        </p:pic>
      </p:grpSp>
      <p:sp>
        <p:nvSpPr>
          <p:cNvPr id="10" name="Oval 9">
            <a:extLst>
              <a:ext uri="{FF2B5EF4-FFF2-40B4-BE49-F238E27FC236}">
                <a16:creationId xmlns:a16="http://schemas.microsoft.com/office/drawing/2014/main" id="{0A877474-02BA-084A-C7B1-F785787A75EF}"/>
              </a:ext>
            </a:extLst>
          </p:cNvPr>
          <p:cNvSpPr/>
          <p:nvPr/>
        </p:nvSpPr>
        <p:spPr>
          <a:xfrm>
            <a:off x="6905062" y="1330839"/>
            <a:ext cx="5053358" cy="4992312"/>
          </a:xfrm>
          <a:prstGeom prst="ellipse">
            <a:avLst/>
          </a:prstGeom>
          <a:blipFill>
            <a:blip r:embed="rId6"/>
            <a:srcRect/>
            <a:stretch>
              <a:fillRect l="-30232" t="-1514" r="-24564" b="-151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747038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367034A0-C872-DF96-9CAE-EF45706905DE}"/>
            </a:ext>
          </a:extLst>
        </p:cNvPr>
        <p:cNvGrpSpPr/>
        <p:nvPr/>
      </p:nvGrpSpPr>
      <p:grpSpPr>
        <a:xfrm>
          <a:off x="0" y="0"/>
          <a:ext cx="0" cy="0"/>
          <a:chOff x="0" y="0"/>
          <a:chExt cx="0" cy="0"/>
        </a:xfrm>
      </p:grpSpPr>
      <p:sp>
        <p:nvSpPr>
          <p:cNvPr id="427" name="Google Shape;427;p18">
            <a:extLst>
              <a:ext uri="{FF2B5EF4-FFF2-40B4-BE49-F238E27FC236}">
                <a16:creationId xmlns:a16="http://schemas.microsoft.com/office/drawing/2014/main" id="{5D28F8AE-D0E2-0E87-D50E-DB8BD0CA5AD7}"/>
              </a:ext>
            </a:extLst>
          </p:cNvPr>
          <p:cNvSpPr txBox="1"/>
          <p:nvPr/>
        </p:nvSpPr>
        <p:spPr>
          <a:xfrm>
            <a:off x="634369" y="197562"/>
            <a:ext cx="10475527" cy="906356"/>
          </a:xfrm>
          <a:prstGeom prst="rect">
            <a:avLst/>
          </a:prstGeom>
          <a:no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7CBB"/>
                </a:solidFill>
                <a:effectLst/>
                <a:uLnTx/>
                <a:uFillTx/>
                <a:latin typeface="SemplicitaPro" panose="02000503000000000000" pitchFamily="2" charset="0"/>
                <a:ea typeface="Roboto"/>
                <a:cs typeface="Roboto"/>
              </a:rPr>
              <a:t>International Migration Review Forum (IMRF)</a:t>
            </a:r>
            <a:endParaRPr kumimoji="0" lang="en-GB" sz="3600" b="1" i="0" u="none" strike="noStrike" kern="1200" cap="none" spc="0" normalizeH="0" baseline="0" noProof="0">
              <a:ln>
                <a:noFill/>
              </a:ln>
              <a:solidFill>
                <a:srgbClr val="007CBB"/>
              </a:solidFill>
              <a:effectLst/>
              <a:uLnTx/>
              <a:uFillTx/>
              <a:latin typeface="SemplicitaPro" panose="02000503000000000000" pitchFamily="2" charset="0"/>
              <a:ea typeface="Roboto" panose="02000000000000000000" pitchFamily="2" charset="0"/>
              <a:cs typeface="Roboto" panose="02000000000000000000" pitchFamily="2" charset="0"/>
            </a:endParaRPr>
          </a:p>
        </p:txBody>
      </p:sp>
      <p:pic>
        <p:nvPicPr>
          <p:cNvPr id="6" name="Picture 5" descr="A black background with colorful figures&#10;&#10;Description automatically generated with medium confidence">
            <a:extLst>
              <a:ext uri="{FF2B5EF4-FFF2-40B4-BE49-F238E27FC236}">
                <a16:creationId xmlns:a16="http://schemas.microsoft.com/office/drawing/2014/main" id="{252E8C65-A212-D21F-54AC-7D4A5109CF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29" y="6156248"/>
            <a:ext cx="3173897" cy="445026"/>
          </a:xfrm>
          <a:prstGeom prst="rect">
            <a:avLst/>
          </a:prstGeom>
        </p:spPr>
      </p:pic>
      <p:pic>
        <p:nvPicPr>
          <p:cNvPr id="2" name="Picture 1">
            <a:extLst>
              <a:ext uri="{FF2B5EF4-FFF2-40B4-BE49-F238E27FC236}">
                <a16:creationId xmlns:a16="http://schemas.microsoft.com/office/drawing/2014/main" id="{23273635-790C-3703-D281-16963258F8B6}"/>
              </a:ext>
            </a:extLst>
          </p:cNvPr>
          <p:cNvPicPr>
            <a:picLocks noChangeAspect="1"/>
          </p:cNvPicPr>
          <p:nvPr/>
        </p:nvPicPr>
        <p:blipFill rotWithShape="1">
          <a:blip r:embed="rId4">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5" name="TextBox 4">
            <a:extLst>
              <a:ext uri="{FF2B5EF4-FFF2-40B4-BE49-F238E27FC236}">
                <a16:creationId xmlns:a16="http://schemas.microsoft.com/office/drawing/2014/main" id="{30D42336-C696-968A-A7F0-8A75C0BA19EE}"/>
              </a:ext>
            </a:extLst>
          </p:cNvPr>
          <p:cNvSpPr txBox="1"/>
          <p:nvPr/>
        </p:nvSpPr>
        <p:spPr>
          <a:xfrm>
            <a:off x="6218217" y="1364869"/>
            <a:ext cx="5338783" cy="2769989"/>
          </a:xfrm>
          <a:prstGeom prst="rect">
            <a:avLst/>
          </a:prstGeom>
          <a:noFill/>
        </p:spPr>
        <p:txBody>
          <a:bodyPr wrap="square">
            <a:spAutoFit/>
          </a:bodyPr>
          <a:lstStyle/>
          <a:p>
            <a:r>
              <a:rPr lang="en-GB" sz="2600">
                <a:solidFill>
                  <a:srgbClr val="19486A"/>
                </a:solidFill>
                <a:latin typeface="SemplicitaPro" panose="02000503000000000000" pitchFamily="2" charset="0"/>
                <a:ea typeface="Roboto" panose="02000000000000000000" pitchFamily="2" charset="0"/>
                <a:cs typeface="Roboto" panose="02000000000000000000" pitchFamily="2" charset="0"/>
              </a:rPr>
              <a:t>Primary intergovernmental global platform for Member States to discuss and share progress on the implementation of all aspects of the Global Compact, including as it relates to the 2030 Agenda.</a:t>
            </a:r>
          </a:p>
          <a:p>
            <a:pPr marL="342900" indent="-342900">
              <a:buFont typeface="Wingdings" pitchFamily="2" charset="2"/>
              <a:buChar char="§"/>
            </a:pPr>
            <a:endParaRPr lang="en-US" sz="1800">
              <a:solidFill>
                <a:srgbClr val="1E3260"/>
              </a:solidFill>
              <a:latin typeface="SemplicitaPro" panose="02000503000000000000" pitchFamily="2" charset="0"/>
              <a:ea typeface="Roboto" panose="02000000000000000000" pitchFamily="2" charset="0"/>
              <a:cs typeface="Roboto" panose="02000000000000000000" pitchFamily="2" charset="0"/>
            </a:endParaRPr>
          </a:p>
        </p:txBody>
      </p:sp>
      <p:pic>
        <p:nvPicPr>
          <p:cNvPr id="3" name="Picture 2">
            <a:extLst>
              <a:ext uri="{FF2B5EF4-FFF2-40B4-BE49-F238E27FC236}">
                <a16:creationId xmlns:a16="http://schemas.microsoft.com/office/drawing/2014/main" id="{91588AA2-9B9A-A7F9-A865-C0496EACC267}"/>
              </a:ext>
            </a:extLst>
          </p:cNvPr>
          <p:cNvPicPr>
            <a:picLocks noChangeAspect="1"/>
          </p:cNvPicPr>
          <p:nvPr/>
        </p:nvPicPr>
        <p:blipFill>
          <a:blip r:embed="rId5"/>
          <a:srcRect t="15403"/>
          <a:stretch/>
        </p:blipFill>
        <p:spPr>
          <a:xfrm>
            <a:off x="879435" y="1333275"/>
            <a:ext cx="5216565" cy="3263900"/>
          </a:xfrm>
          <a:prstGeom prst="rect">
            <a:avLst/>
          </a:prstGeom>
        </p:spPr>
      </p:pic>
      <p:graphicFrame>
        <p:nvGraphicFramePr>
          <p:cNvPr id="4" name="Diagram 3">
            <a:extLst>
              <a:ext uri="{FF2B5EF4-FFF2-40B4-BE49-F238E27FC236}">
                <a16:creationId xmlns:a16="http://schemas.microsoft.com/office/drawing/2014/main" id="{E14E6E64-DD4A-CDEB-33D9-2809B1433B5F}"/>
              </a:ext>
            </a:extLst>
          </p:cNvPr>
          <p:cNvGraphicFramePr/>
          <p:nvPr/>
        </p:nvGraphicFramePr>
        <p:xfrm>
          <a:off x="879435" y="4395809"/>
          <a:ext cx="10677565" cy="14465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3779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5659FBD2-598F-4CCF-9A6E-0851B81AA2B2}"/>
            </a:ext>
          </a:extLst>
        </p:cNvPr>
        <p:cNvGrpSpPr/>
        <p:nvPr/>
      </p:nvGrpSpPr>
      <p:grpSpPr>
        <a:xfrm>
          <a:off x="0" y="0"/>
          <a:ext cx="0" cy="0"/>
          <a:chOff x="0" y="0"/>
          <a:chExt cx="0" cy="0"/>
        </a:xfrm>
      </p:grpSpPr>
      <p:sp>
        <p:nvSpPr>
          <p:cNvPr id="427" name="Google Shape;427;p18">
            <a:extLst>
              <a:ext uri="{FF2B5EF4-FFF2-40B4-BE49-F238E27FC236}">
                <a16:creationId xmlns:a16="http://schemas.microsoft.com/office/drawing/2014/main" id="{852C5C10-CF58-7465-6B99-EE2EABE4C291}"/>
              </a:ext>
            </a:extLst>
          </p:cNvPr>
          <p:cNvSpPr txBox="1"/>
          <p:nvPr/>
        </p:nvSpPr>
        <p:spPr>
          <a:xfrm>
            <a:off x="696755" y="197562"/>
            <a:ext cx="10475527" cy="906356"/>
          </a:xfrm>
          <a:prstGeom prst="rect">
            <a:avLst/>
          </a:prstGeom>
          <a:no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B0F0"/>
                </a:solidFill>
                <a:latin typeface="Calibri" panose="020F0502020204030204" pitchFamily="34" charset="0"/>
                <a:ea typeface="Calibri" panose="020F0502020204030204" pitchFamily="34" charset="0"/>
                <a:cs typeface="Calibri" panose="020F0502020204030204" pitchFamily="34" charset="0"/>
              </a:rPr>
              <a:t>Secretary-General Report (2025)</a:t>
            </a:r>
            <a:endParaRPr kumimoji="0" lang="en-GB" sz="3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black background with colorful figures&#10;&#10;Description automatically generated with medium confidence">
            <a:extLst>
              <a:ext uri="{FF2B5EF4-FFF2-40B4-BE49-F238E27FC236}">
                <a16:creationId xmlns:a16="http://schemas.microsoft.com/office/drawing/2014/main" id="{CD52B9F9-0B8E-3CAB-F063-E083848EC0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29" y="6156248"/>
            <a:ext cx="3173897" cy="445026"/>
          </a:xfrm>
          <a:prstGeom prst="rect">
            <a:avLst/>
          </a:prstGeom>
        </p:spPr>
      </p:pic>
      <p:pic>
        <p:nvPicPr>
          <p:cNvPr id="2" name="Picture 1">
            <a:extLst>
              <a:ext uri="{FF2B5EF4-FFF2-40B4-BE49-F238E27FC236}">
                <a16:creationId xmlns:a16="http://schemas.microsoft.com/office/drawing/2014/main" id="{09A3434C-97BB-3D15-276E-51E18D068B58}"/>
              </a:ext>
            </a:extLst>
          </p:cNvPr>
          <p:cNvPicPr>
            <a:picLocks noChangeAspect="1"/>
          </p:cNvPicPr>
          <p:nvPr/>
        </p:nvPicPr>
        <p:blipFill rotWithShape="1">
          <a:blip r:embed="rId4">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5" name="TextBox 4">
            <a:extLst>
              <a:ext uri="{FF2B5EF4-FFF2-40B4-BE49-F238E27FC236}">
                <a16:creationId xmlns:a16="http://schemas.microsoft.com/office/drawing/2014/main" id="{E9835E5D-7084-FE72-1DFA-9E701830CE7D}"/>
              </a:ext>
            </a:extLst>
          </p:cNvPr>
          <p:cNvSpPr txBox="1"/>
          <p:nvPr/>
        </p:nvSpPr>
        <p:spPr>
          <a:xfrm>
            <a:off x="730620" y="1114888"/>
            <a:ext cx="14077580" cy="523220"/>
          </a:xfrm>
          <a:prstGeom prst="rect">
            <a:avLst/>
          </a:prstGeom>
          <a:noFill/>
        </p:spPr>
        <p:txBody>
          <a:bodyPr wrap="square">
            <a:spAutoFit/>
          </a:bodyPr>
          <a:lstStyle/>
          <a:p>
            <a:pPr marR="0" lvl="0" algn="just">
              <a:spcBef>
                <a:spcPts val="800"/>
              </a:spcBef>
              <a:spcAft>
                <a:spcPts val="600"/>
              </a:spcAft>
            </a:pPr>
            <a:r>
              <a:rPr lang="en-US" sz="2800" dirty="0">
                <a:solidFill>
                  <a:srgbClr val="19486A"/>
                </a:solidFill>
                <a:latin typeface="Calibri" panose="020F0502020204030204" pitchFamily="34" charset="0"/>
                <a:ea typeface="Calibri" panose="020F0502020204030204" pitchFamily="34" charset="0"/>
                <a:cs typeface="Calibri" panose="020F0502020204030204" pitchFamily="34" charset="0"/>
              </a:rPr>
              <a:t>Biennial report to the General Assembly on the implementation of the GCM</a:t>
            </a:r>
          </a:p>
        </p:txBody>
      </p:sp>
      <p:sp>
        <p:nvSpPr>
          <p:cNvPr id="7" name="TextBox 6">
            <a:extLst>
              <a:ext uri="{FF2B5EF4-FFF2-40B4-BE49-F238E27FC236}">
                <a16:creationId xmlns:a16="http://schemas.microsoft.com/office/drawing/2014/main" id="{F5D5AF15-0916-1DEB-7E0E-65D43869A42A}"/>
              </a:ext>
            </a:extLst>
          </p:cNvPr>
          <p:cNvSpPr txBox="1"/>
          <p:nvPr/>
        </p:nvSpPr>
        <p:spPr>
          <a:xfrm>
            <a:off x="817975" y="5578499"/>
            <a:ext cx="5223305" cy="400110"/>
          </a:xfrm>
          <a:prstGeom prst="rect">
            <a:avLst/>
          </a:prstGeom>
          <a:noFill/>
        </p:spPr>
        <p:txBody>
          <a:bodyPr wrap="square">
            <a:spAutoFit/>
          </a:bodyPr>
          <a:lstStyle/>
          <a:p>
            <a:pPr marR="0" lvl="0" algn="just">
              <a:spcBef>
                <a:spcPts val="800"/>
              </a:spcBef>
              <a:spcAft>
                <a:spcPts val="600"/>
              </a:spcAft>
            </a:pPr>
            <a:r>
              <a:rPr lang="en-US" sz="2000" dirty="0">
                <a:solidFill>
                  <a:srgbClr val="19486A"/>
                </a:solidFill>
                <a:latin typeface="Calibri" panose="020F0502020204030204" pitchFamily="34" charset="0"/>
                <a:ea typeface="Calibri" panose="020F0502020204030204" pitchFamily="34" charset="0"/>
                <a:cs typeface="Calibri" panose="020F0502020204030204" pitchFamily="34" charset="0"/>
              </a:rPr>
              <a:t>Access the 2024 Report </a:t>
            </a:r>
            <a:r>
              <a:rPr lang="en-US" sz="2000" dirty="0">
                <a:solidFill>
                  <a:srgbClr val="1E3260"/>
                </a:solidFill>
                <a:latin typeface="Calibri" panose="020F0502020204030204" pitchFamily="34" charset="0"/>
                <a:ea typeface="Calibri" panose="020F0502020204030204" pitchFamily="34" charset="0"/>
                <a:cs typeface="Calibri" panose="020F0502020204030204" pitchFamily="34" charset="0"/>
                <a:hlinkClick r:id="rId5"/>
              </a:rPr>
              <a:t>here</a:t>
            </a:r>
            <a:endParaRPr lang="en-US" sz="2000" dirty="0">
              <a:solidFill>
                <a:srgbClr val="1E326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0C922A8-38CB-FEDD-3276-E1685FE381EC}"/>
              </a:ext>
            </a:extLst>
          </p:cNvPr>
          <p:cNvSpPr txBox="1"/>
          <p:nvPr/>
        </p:nvSpPr>
        <p:spPr>
          <a:xfrm>
            <a:off x="730620" y="2050163"/>
            <a:ext cx="11197071" cy="3354765"/>
          </a:xfrm>
          <a:prstGeom prst="rect">
            <a:avLst/>
          </a:prstGeom>
          <a:noFill/>
        </p:spPr>
        <p:txBody>
          <a:bodyPr wrap="square">
            <a:spAutoFit/>
          </a:bodyPr>
          <a:lstStyle/>
          <a:p>
            <a:pPr marR="0" lvl="0" algn="just">
              <a:spcBef>
                <a:spcPts val="800"/>
              </a:spcBef>
              <a:spcAft>
                <a:spcPts val="600"/>
              </a:spcAft>
            </a:pPr>
            <a:r>
              <a:rPr lang="en-US" sz="2200"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Key features include:</a:t>
            </a:r>
          </a:p>
          <a:p>
            <a:pPr marL="342900" indent="-342900">
              <a:spcBef>
                <a:spcPts val="800"/>
              </a:spcBef>
              <a:spcAft>
                <a:spcPts val="600"/>
              </a:spcAft>
              <a:buFont typeface="Wingdings" panose="05000000000000000000" pitchFamily="2" charset="2"/>
              <a:buChar char="q"/>
            </a:pPr>
            <a:r>
              <a:rPr lang="en-US" sz="2200" b="1" dirty="0">
                <a:solidFill>
                  <a:schemeClr val="tx2">
                    <a:lumMod val="90000"/>
                    <a:lumOff val="10000"/>
                  </a:schemeClr>
                </a:solidFill>
                <a:latin typeface="Calibri" panose="020F0502020204030204" pitchFamily="34" charset="0"/>
                <a:cs typeface="Calibri" panose="020F0502020204030204" pitchFamily="34" charset="0"/>
              </a:rPr>
              <a:t>Good practices </a:t>
            </a:r>
            <a:r>
              <a:rPr lang="en-US" sz="2200" dirty="0">
                <a:solidFill>
                  <a:schemeClr val="tx2">
                    <a:lumMod val="90000"/>
                    <a:lumOff val="10000"/>
                  </a:schemeClr>
                </a:solidFill>
                <a:latin typeface="Calibri" panose="020F0502020204030204" pitchFamily="34" charset="0"/>
                <a:cs typeface="Calibri" panose="020F0502020204030204" pitchFamily="34" charset="0"/>
              </a:rPr>
              <a:t>presented by Member States and stakeholders during the Regional Reviews and submitted on the GCM Capacity Building’s Network Hub. These will inform the 2026 Secretary-General report.</a:t>
            </a:r>
          </a:p>
          <a:p>
            <a:pPr marL="342900" indent="-342900">
              <a:spcBef>
                <a:spcPts val="800"/>
              </a:spcBef>
              <a:spcAft>
                <a:spcPts val="600"/>
              </a:spcAft>
              <a:buFont typeface="Wingdings" panose="05000000000000000000" pitchFamily="2" charset="2"/>
              <a:buChar char="q"/>
            </a:pPr>
            <a:r>
              <a:rPr lang="en-US" sz="2200" b="1" dirty="0">
                <a:solidFill>
                  <a:schemeClr val="tx2">
                    <a:lumMod val="90000"/>
                    <a:lumOff val="10000"/>
                  </a:schemeClr>
                </a:solidFill>
                <a:latin typeface="Calibri" panose="020F0502020204030204" pitchFamily="34" charset="0"/>
                <a:cs typeface="Calibri" panose="020F0502020204030204" pitchFamily="34" charset="0"/>
              </a:rPr>
              <a:t>Progress made </a:t>
            </a:r>
            <a:r>
              <a:rPr lang="en-US" sz="2200" dirty="0">
                <a:solidFill>
                  <a:schemeClr val="tx2">
                    <a:lumMod val="90000"/>
                    <a:lumOff val="10000"/>
                  </a:schemeClr>
                </a:solidFill>
                <a:latin typeface="Calibri" panose="020F0502020204030204" pitchFamily="34" charset="0"/>
                <a:cs typeface="Calibri" panose="020F0502020204030204" pitchFamily="34" charset="0"/>
              </a:rPr>
              <a:t>by Member States and stakeholders in the implementation of GCM pledges.</a:t>
            </a:r>
          </a:p>
          <a:p>
            <a:pPr marL="342900" indent="-342900">
              <a:spcBef>
                <a:spcPts val="800"/>
              </a:spcBef>
              <a:spcAft>
                <a:spcPts val="600"/>
              </a:spcAft>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cs typeface="Calibri" panose="020F0502020204030204" pitchFamily="34" charset="0"/>
              </a:rPr>
              <a:t>The Report will be presented to Member States and stakeholders in February 2026 and inform the 2026 IMRF. </a:t>
            </a:r>
          </a:p>
          <a:p>
            <a:r>
              <a:rPr lang="en-US" dirty="0"/>
              <a:t> </a:t>
            </a:r>
          </a:p>
        </p:txBody>
      </p:sp>
    </p:spTree>
    <p:extLst>
      <p:ext uri="{BB962C8B-B14F-4D97-AF65-F5344CB8AC3E}">
        <p14:creationId xmlns:p14="http://schemas.microsoft.com/office/powerpoint/2010/main" val="2375632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DEA9BE1D-909B-2873-02D6-259527363BAB}"/>
            </a:ext>
          </a:extLst>
        </p:cNvPr>
        <p:cNvGrpSpPr/>
        <p:nvPr/>
      </p:nvGrpSpPr>
      <p:grpSpPr>
        <a:xfrm>
          <a:off x="0" y="0"/>
          <a:ext cx="0" cy="0"/>
          <a:chOff x="0" y="0"/>
          <a:chExt cx="0" cy="0"/>
        </a:xfrm>
      </p:grpSpPr>
      <p:pic>
        <p:nvPicPr>
          <p:cNvPr id="6" name="Picture 5" descr="A black background with colorful figures&#10;&#10;Description automatically generated with medium confidence">
            <a:extLst>
              <a:ext uri="{FF2B5EF4-FFF2-40B4-BE49-F238E27FC236}">
                <a16:creationId xmlns:a16="http://schemas.microsoft.com/office/drawing/2014/main" id="{DFE41FFA-0721-11C0-0060-CC7AC2AF4E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9929" y="6173832"/>
            <a:ext cx="3173897" cy="445026"/>
          </a:xfrm>
          <a:prstGeom prst="rect">
            <a:avLst/>
          </a:prstGeom>
        </p:spPr>
      </p:pic>
      <p:pic>
        <p:nvPicPr>
          <p:cNvPr id="2" name="Picture 1">
            <a:extLst>
              <a:ext uri="{FF2B5EF4-FFF2-40B4-BE49-F238E27FC236}">
                <a16:creationId xmlns:a16="http://schemas.microsoft.com/office/drawing/2014/main" id="{70BA26CA-CFF5-FA1F-52D6-A599E864BB4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3" name="TextBox 2">
            <a:extLst>
              <a:ext uri="{FF2B5EF4-FFF2-40B4-BE49-F238E27FC236}">
                <a16:creationId xmlns:a16="http://schemas.microsoft.com/office/drawing/2014/main" id="{9008C2C0-869A-6ABF-F473-206DA27975FC}"/>
              </a:ext>
            </a:extLst>
          </p:cNvPr>
          <p:cNvSpPr txBox="1"/>
          <p:nvPr/>
        </p:nvSpPr>
        <p:spPr>
          <a:xfrm>
            <a:off x="4317983" y="1905506"/>
            <a:ext cx="7097344" cy="3046988"/>
          </a:xfrm>
          <a:prstGeom prst="rect">
            <a:avLst/>
          </a:prstGeom>
          <a:noFill/>
        </p:spPr>
        <p:txBody>
          <a:bodyPr wrap="square">
            <a:spAutoFit/>
          </a:bodyPr>
          <a:lstStyle/>
          <a:p>
            <a:pPr algn="just">
              <a:spcBef>
                <a:spcPts val="600"/>
              </a:spcBef>
              <a:spcAft>
                <a:spcPts val="600"/>
              </a:spcAft>
            </a:pPr>
            <a:r>
              <a:rPr lang="en-US" sz="2400" dirty="0">
                <a:solidFill>
                  <a:srgbClr val="19486A"/>
                </a:solidFill>
                <a:latin typeface="Calibri" panose="020F0502020204030204" pitchFamily="34" charset="0"/>
                <a:ea typeface="Calibri" panose="020F0502020204030204" pitchFamily="34" charset="0"/>
                <a:cs typeface="Calibri" panose="020F0502020204030204" pitchFamily="34" charset="0"/>
              </a:rPr>
              <a:t>“We encourage all Member States to…</a:t>
            </a:r>
            <a:r>
              <a:rPr lang="en-US" sz="2400" b="1" dirty="0">
                <a:solidFill>
                  <a:srgbClr val="19486A"/>
                </a:solidFill>
                <a:latin typeface="Calibri" panose="020F0502020204030204" pitchFamily="34" charset="0"/>
                <a:ea typeface="Calibri" panose="020F0502020204030204" pitchFamily="34" charset="0"/>
                <a:cs typeface="Calibri" panose="020F0502020204030204" pitchFamily="34" charset="0"/>
              </a:rPr>
              <a:t>conduct regular and inclusive reviews of progress at the national level</a:t>
            </a:r>
            <a:r>
              <a:rPr lang="en-US" sz="2400" dirty="0">
                <a:solidFill>
                  <a:srgbClr val="19486A"/>
                </a:solidFill>
                <a:latin typeface="Calibri" panose="020F0502020204030204" pitchFamily="34" charset="0"/>
                <a:ea typeface="Calibri" panose="020F0502020204030204" pitchFamily="34" charset="0"/>
                <a:cs typeface="Calibri" panose="020F0502020204030204" pitchFamily="34" charset="0"/>
              </a:rPr>
              <a:t>… Such </a:t>
            </a:r>
            <a:r>
              <a:rPr lang="en-US" sz="2400" b="1" dirty="0">
                <a:solidFill>
                  <a:srgbClr val="19486A"/>
                </a:solidFill>
                <a:latin typeface="Calibri" panose="020F0502020204030204" pitchFamily="34" charset="0"/>
                <a:ea typeface="Calibri" panose="020F0502020204030204" pitchFamily="34" charset="0"/>
                <a:cs typeface="Calibri" panose="020F0502020204030204" pitchFamily="34" charset="0"/>
              </a:rPr>
              <a:t>reviews should draw on contributions from all relevant stakeholders</a:t>
            </a:r>
            <a:r>
              <a:rPr lang="en-US" sz="2400" dirty="0">
                <a:solidFill>
                  <a:srgbClr val="19486A"/>
                </a:solidFill>
                <a:latin typeface="Calibri" panose="020F0502020204030204" pitchFamily="34" charset="0"/>
                <a:ea typeface="Calibri" panose="020F0502020204030204" pitchFamily="34" charset="0"/>
                <a:cs typeface="Calibri" panose="020F0502020204030204" pitchFamily="34" charset="0"/>
              </a:rPr>
              <a:t>, as well as parliaments and local authorities, and serve to effectively </a:t>
            </a:r>
            <a:r>
              <a:rPr lang="en-US" sz="2400" b="1" dirty="0">
                <a:solidFill>
                  <a:srgbClr val="19486A"/>
                </a:solidFill>
                <a:latin typeface="Calibri" panose="020F0502020204030204" pitchFamily="34" charset="0"/>
                <a:ea typeface="Calibri" panose="020F0502020204030204" pitchFamily="34" charset="0"/>
                <a:cs typeface="Calibri" panose="020F0502020204030204" pitchFamily="34" charset="0"/>
              </a:rPr>
              <a:t>inform the participation of Member States in the International Migration Review Forum </a:t>
            </a:r>
            <a:r>
              <a:rPr lang="en-US" sz="2400" dirty="0">
                <a:solidFill>
                  <a:srgbClr val="19486A"/>
                </a:solidFill>
                <a:latin typeface="Calibri" panose="020F0502020204030204" pitchFamily="34" charset="0"/>
                <a:ea typeface="Calibri" panose="020F0502020204030204" pitchFamily="34" charset="0"/>
                <a:cs typeface="Calibri" panose="020F0502020204030204" pitchFamily="34" charset="0"/>
              </a:rPr>
              <a:t>and other relevant forums” GCM, para 53</a:t>
            </a:r>
          </a:p>
        </p:txBody>
      </p:sp>
      <p:pic>
        <p:nvPicPr>
          <p:cNvPr id="7" name="Picture 6" descr="A group of people in a circle&#10;&#10;Description automatically generated">
            <a:extLst>
              <a:ext uri="{FF2B5EF4-FFF2-40B4-BE49-F238E27FC236}">
                <a16:creationId xmlns:a16="http://schemas.microsoft.com/office/drawing/2014/main" id="{BBE0929F-C0F1-4B30-93D3-DEB8E1341F4E}"/>
              </a:ext>
            </a:extLst>
          </p:cNvPr>
          <p:cNvPicPr>
            <a:picLocks noChangeAspect="1"/>
          </p:cNvPicPr>
          <p:nvPr/>
        </p:nvPicPr>
        <p:blipFill>
          <a:blip r:embed="rId5" cstate="print">
            <a:alphaModFix/>
            <a:extLst>
              <a:ext uri="{28A0092B-C50C-407E-A947-70E740481C1C}">
                <a14:useLocalDpi xmlns:a14="http://schemas.microsoft.com/office/drawing/2010/main" val="0"/>
              </a:ext>
            </a:extLst>
          </a:blip>
          <a:stretch>
            <a:fillRect/>
          </a:stretch>
        </p:blipFill>
        <p:spPr>
          <a:xfrm>
            <a:off x="776673" y="1905506"/>
            <a:ext cx="2874568" cy="2874568"/>
          </a:xfrm>
          <a:prstGeom prst="rect">
            <a:avLst/>
          </a:prstGeom>
        </p:spPr>
      </p:pic>
      <p:sp>
        <p:nvSpPr>
          <p:cNvPr id="9" name="Google Shape;427;p18">
            <a:extLst>
              <a:ext uri="{FF2B5EF4-FFF2-40B4-BE49-F238E27FC236}">
                <a16:creationId xmlns:a16="http://schemas.microsoft.com/office/drawing/2014/main" id="{B4E5D938-4CF9-E3ED-51E8-D9796EC02E4D}"/>
              </a:ext>
            </a:extLst>
          </p:cNvPr>
          <p:cNvSpPr txBox="1"/>
          <p:nvPr/>
        </p:nvSpPr>
        <p:spPr>
          <a:xfrm>
            <a:off x="776673" y="495907"/>
            <a:ext cx="10475527" cy="906356"/>
          </a:xfrm>
          <a:prstGeom prst="rect">
            <a:avLst/>
          </a:prstGeom>
          <a:noFill/>
          <a:ln>
            <a:noFill/>
          </a:ln>
        </p:spPr>
        <p:txBody>
          <a:bodyPr spcFirstLastPara="1" wrap="square" lIns="121900" tIns="60933" rIns="121900" bIns="60933" anchor="ctr" anchorCtr="0">
            <a:noAutofit/>
          </a:bodyPr>
          <a:lstStyle/>
          <a:p>
            <a:pPr>
              <a:lnSpc>
                <a:spcPct val="100000"/>
              </a:lnSpc>
            </a:pPr>
            <a:r>
              <a:rPr lang="en-US" sz="3600" b="1">
                <a:solidFill>
                  <a:srgbClr val="00B0F0"/>
                </a:solidFill>
                <a:latin typeface="Calibri" panose="020F0502020204030204" pitchFamily="34" charset="0"/>
                <a:ea typeface="Roboto"/>
                <a:cs typeface="Calibri" panose="020F0502020204030204" pitchFamily="34" charset="0"/>
              </a:rPr>
              <a:t>National Voluntary GCM Reviews (GCMRs)</a:t>
            </a:r>
          </a:p>
          <a:p>
            <a:pPr>
              <a:lnSpc>
                <a:spcPct val="100000"/>
              </a:lnSpc>
            </a:pPr>
            <a:endParaRPr lang="en-GB" sz="3600" b="1">
              <a:solidFill>
                <a:srgbClr val="00A6D6"/>
              </a:solidFill>
              <a:latin typeface="Calibri" panose="020F0502020204030204" pitchFamily="34" charset="0"/>
              <a:ea typeface="Roboto"/>
              <a:cs typeface="Calibri" panose="020F0502020204030204" pitchFamily="34" charset="0"/>
            </a:endParaRPr>
          </a:p>
        </p:txBody>
      </p:sp>
    </p:spTree>
    <p:extLst>
      <p:ext uri="{BB962C8B-B14F-4D97-AF65-F5344CB8AC3E}">
        <p14:creationId xmlns:p14="http://schemas.microsoft.com/office/powerpoint/2010/main" val="216981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BE62918F-7001-3834-7905-B28BF0FAB7AF}"/>
            </a:ext>
          </a:extLst>
        </p:cNvPr>
        <p:cNvGrpSpPr/>
        <p:nvPr/>
      </p:nvGrpSpPr>
      <p:grpSpPr>
        <a:xfrm>
          <a:off x="0" y="0"/>
          <a:ext cx="0" cy="0"/>
          <a:chOff x="0" y="0"/>
          <a:chExt cx="0" cy="0"/>
        </a:xfrm>
      </p:grpSpPr>
      <p:pic>
        <p:nvPicPr>
          <p:cNvPr id="6" name="Picture 5" descr="A black background with colorful figures&#10;&#10;Description automatically generated with medium confidence">
            <a:extLst>
              <a:ext uri="{FF2B5EF4-FFF2-40B4-BE49-F238E27FC236}">
                <a16:creationId xmlns:a16="http://schemas.microsoft.com/office/drawing/2014/main" id="{2F497DD7-D26D-F31D-03A5-A5C1D05042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9929" y="6173832"/>
            <a:ext cx="3173897" cy="445026"/>
          </a:xfrm>
          <a:prstGeom prst="rect">
            <a:avLst/>
          </a:prstGeom>
        </p:spPr>
      </p:pic>
      <p:pic>
        <p:nvPicPr>
          <p:cNvPr id="2" name="Picture 1">
            <a:extLst>
              <a:ext uri="{FF2B5EF4-FFF2-40B4-BE49-F238E27FC236}">
                <a16:creationId xmlns:a16="http://schemas.microsoft.com/office/drawing/2014/main" id="{87DA9A8D-6E26-0E18-34BC-6F7CDC3A727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4" name="TextBox 3">
            <a:extLst>
              <a:ext uri="{FF2B5EF4-FFF2-40B4-BE49-F238E27FC236}">
                <a16:creationId xmlns:a16="http://schemas.microsoft.com/office/drawing/2014/main" id="{2B0EC9F3-7612-B1E0-C48B-479D7ECCB8ED}"/>
              </a:ext>
            </a:extLst>
          </p:cNvPr>
          <p:cNvSpPr txBox="1"/>
          <p:nvPr/>
        </p:nvSpPr>
        <p:spPr>
          <a:xfrm>
            <a:off x="536592" y="1173622"/>
            <a:ext cx="11225348" cy="7232749"/>
          </a:xfrm>
          <a:prstGeom prst="rect">
            <a:avLst/>
          </a:prstGeom>
          <a:noFill/>
        </p:spPr>
        <p:txBody>
          <a:bodyPr wrap="square" lIns="91440" tIns="45720" rIns="91440" bIns="45720" anchor="t">
            <a:spAutoFit/>
          </a:bodyPr>
          <a:lstStyle/>
          <a:p>
            <a:pPr algn="just">
              <a:spcBef>
                <a:spcPts val="600"/>
              </a:spcBef>
              <a:spcAft>
                <a:spcPts val="600"/>
              </a:spcAft>
            </a:pPr>
            <a:endParaRPr lang="en-US" sz="2200" dirty="0">
              <a:solidFill>
                <a:schemeClr val="tx2">
                  <a:lumMod val="90000"/>
                  <a:lumOff val="10000"/>
                </a:schemeClr>
              </a:solidFill>
              <a:latin typeface="Calibri" panose="020F0502020204030204" pitchFamily="34" charset="0"/>
              <a:ea typeface="Calibri"/>
              <a:cs typeface="Calibri" panose="020F0502020204030204" pitchFamily="34" charset="0"/>
            </a:endParaRPr>
          </a:p>
          <a:p>
            <a:pPr marL="342900" indent="-342900" algn="just">
              <a:spcBef>
                <a:spcPts val="600"/>
              </a:spcBef>
              <a:spcAft>
                <a:spcPts val="600"/>
              </a:spcAft>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ea typeface="Calibri"/>
                <a:cs typeface="Calibri" panose="020F0502020204030204" pitchFamily="34" charset="0"/>
              </a:rPr>
              <a:t>Member States are encouraged to develop </a:t>
            </a:r>
            <a:r>
              <a:rPr lang="en-US" sz="2200" b="1" dirty="0">
                <a:solidFill>
                  <a:schemeClr val="tx2">
                    <a:lumMod val="90000"/>
                    <a:lumOff val="10000"/>
                  </a:schemeClr>
                </a:solidFill>
                <a:latin typeface="Calibri" panose="020F0502020204030204" pitchFamily="34" charset="0"/>
                <a:ea typeface="Calibri"/>
                <a:cs typeface="Calibri" panose="020F0502020204030204" pitchFamily="34" charset="0"/>
              </a:rPr>
              <a:t>GCMRs</a:t>
            </a:r>
            <a:r>
              <a:rPr lang="en-US" sz="2200" dirty="0">
                <a:solidFill>
                  <a:schemeClr val="tx2">
                    <a:lumMod val="90000"/>
                    <a:lumOff val="10000"/>
                  </a:schemeClr>
                </a:solidFill>
                <a:latin typeface="Calibri" panose="020F0502020204030204" pitchFamily="34" charset="0"/>
                <a:ea typeface="Calibri"/>
                <a:cs typeface="Calibri" panose="020F0502020204030204" pitchFamily="34" charset="0"/>
              </a:rPr>
              <a:t> in line with the 360-degree vision and guiding principles of the GCM. </a:t>
            </a:r>
          </a:p>
          <a:p>
            <a:pPr marL="342900" lvl="0" indent="-342900">
              <a:buFont typeface="Wingdings" panose="05000000000000000000" pitchFamily="2" charset="2"/>
              <a:buChar char="q"/>
            </a:pPr>
            <a:endParaRPr lang="en-US" sz="2200" dirty="0">
              <a:solidFill>
                <a:schemeClr val="tx2">
                  <a:lumMod val="90000"/>
                  <a:lumOff val="10000"/>
                </a:schemeClr>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cs typeface="Calibri" panose="020F0502020204030204" pitchFamily="34" charset="0"/>
              </a:rPr>
              <a:t>The Network, through regional and country Networks, stands ready to assist governments in </a:t>
            </a:r>
            <a:r>
              <a:rPr lang="en-US" sz="2200" b="1" dirty="0">
                <a:solidFill>
                  <a:schemeClr val="tx2">
                    <a:lumMod val="90000"/>
                    <a:lumOff val="10000"/>
                  </a:schemeClr>
                </a:solidFill>
                <a:latin typeface="Calibri" panose="020F0502020204030204" pitchFamily="34" charset="0"/>
                <a:cs typeface="Calibri" panose="020F0502020204030204" pitchFamily="34" charset="0"/>
              </a:rPr>
              <a:t>conducting voluntary reviews of progress in the implementation of the GCM</a:t>
            </a:r>
            <a:r>
              <a:rPr lang="en-US" sz="2200" dirty="0">
                <a:solidFill>
                  <a:schemeClr val="tx2">
                    <a:lumMod val="90000"/>
                    <a:lumOff val="10000"/>
                  </a:schemeClr>
                </a:solidFill>
                <a:latin typeface="Calibri" panose="020F0502020204030204" pitchFamily="34" charset="0"/>
                <a:cs typeface="Calibri" panose="020F0502020204030204" pitchFamily="34" charset="0"/>
              </a:rPr>
              <a:t>, including of the new mandates introduced following the first IMRF Progress Declaration. </a:t>
            </a:r>
          </a:p>
          <a:p>
            <a:pPr lvl="0"/>
            <a:endParaRPr lang="en-US" sz="2200" dirty="0">
              <a:solidFill>
                <a:schemeClr val="tx2">
                  <a:lumMod val="90000"/>
                  <a:lumOff val="10000"/>
                </a:schemeClr>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cs typeface="Calibri" panose="020F0502020204030204" pitchFamily="34" charset="0"/>
              </a:rPr>
              <a:t>The Network will assist governments, upon request, with t</a:t>
            </a:r>
            <a:r>
              <a:rPr lang="en-US" sz="2200" b="1" dirty="0">
                <a:solidFill>
                  <a:schemeClr val="tx2">
                    <a:lumMod val="90000"/>
                    <a:lumOff val="10000"/>
                  </a:schemeClr>
                </a:solidFill>
                <a:latin typeface="Calibri" panose="020F0502020204030204" pitchFamily="34" charset="0"/>
                <a:cs typeface="Calibri" panose="020F0502020204030204" pitchFamily="34" charset="0"/>
              </a:rPr>
              <a:t>echnical assistance from the Demand-driven Facility of the GCM capacity-building mechanism</a:t>
            </a:r>
            <a:r>
              <a:rPr lang="en-US" sz="2200" dirty="0">
                <a:solidFill>
                  <a:schemeClr val="tx2">
                    <a:lumMod val="90000"/>
                    <a:lumOff val="10000"/>
                  </a:schemeClr>
                </a:solidFill>
                <a:latin typeface="Calibri" panose="020F0502020204030204" pitchFamily="34" charset="0"/>
                <a:cs typeface="Calibri" panose="020F0502020204030204" pitchFamily="34" charset="0"/>
              </a:rPr>
              <a:t>, to measure progress against the GCM indicator framework presented by the Secretary-General in his 2024 report. </a:t>
            </a:r>
          </a:p>
          <a:p>
            <a:pPr lvl="0"/>
            <a:endParaRPr lang="en-US" sz="2200" dirty="0">
              <a:solidFill>
                <a:schemeClr val="tx2">
                  <a:lumMod val="90000"/>
                  <a:lumOff val="10000"/>
                </a:schemeClr>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cs typeface="Calibri" panose="020F0502020204030204" pitchFamily="34" charset="0"/>
              </a:rPr>
              <a:t>All relevant stakeholders, are invited to submit their inputs to the IMRF to the secretariat of the Network (</a:t>
            </a:r>
            <a:r>
              <a:rPr lang="en-US" sz="2200" dirty="0">
                <a:solidFill>
                  <a:schemeClr val="tx2">
                    <a:lumMod val="90000"/>
                    <a:lumOff val="10000"/>
                  </a:schemeClr>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unmignet@iom.int</a:t>
            </a:r>
            <a:r>
              <a:rPr lang="en-US" sz="2200" dirty="0">
                <a:solidFill>
                  <a:schemeClr val="tx2">
                    <a:lumMod val="90000"/>
                    <a:lumOff val="10000"/>
                  </a:schemeClr>
                </a:solidFill>
                <a:latin typeface="Calibri" panose="020F0502020204030204" pitchFamily="34" charset="0"/>
                <a:cs typeface="Calibri" panose="020F0502020204030204" pitchFamily="34" charset="0"/>
              </a:rPr>
              <a:t>) after which they will be posted on </a:t>
            </a:r>
            <a:r>
              <a:rPr lang="en-US" sz="2200" b="1" dirty="0">
                <a:solidFill>
                  <a:schemeClr val="tx2">
                    <a:lumMod val="90000"/>
                    <a:lumOff val="10000"/>
                  </a:schemeClr>
                </a:solidFill>
                <a:latin typeface="Calibri" panose="020F0502020204030204" pitchFamily="34" charset="0"/>
                <a:cs typeface="Calibri" panose="020F0502020204030204" pitchFamily="34" charset="0"/>
              </a:rPr>
              <a:t>Network’s website</a:t>
            </a:r>
            <a:r>
              <a:rPr lang="en-US" sz="2200" dirty="0">
                <a:solidFill>
                  <a:schemeClr val="tx2">
                    <a:lumMod val="90000"/>
                    <a:lumOff val="10000"/>
                  </a:schemeClr>
                </a:solidFill>
                <a:latin typeface="Calibri" panose="020F0502020204030204" pitchFamily="34" charset="0"/>
                <a:cs typeface="Calibri" panose="020F0502020204030204" pitchFamily="34" charset="0"/>
              </a:rPr>
              <a:t>, prior to the IMRF. </a:t>
            </a:r>
          </a:p>
          <a:p>
            <a:pPr algn="just">
              <a:spcBef>
                <a:spcPts val="600"/>
              </a:spcBef>
              <a:spcAft>
                <a:spcPts val="600"/>
              </a:spcAft>
            </a:pPr>
            <a:endParaRPr lang="en-US" sz="2000" dirty="0">
              <a:solidFill>
                <a:schemeClr val="tx2">
                  <a:lumMod val="90000"/>
                  <a:lumOff val="10000"/>
                </a:schemeClr>
              </a:solidFill>
              <a:latin typeface="Calibri" panose="020F0502020204030204" pitchFamily="34" charset="0"/>
              <a:ea typeface="Calibri"/>
              <a:cs typeface="Calibri" panose="020F0502020204030204" pitchFamily="34" charset="0"/>
            </a:endParaRPr>
          </a:p>
          <a:p>
            <a:pPr algn="just">
              <a:spcBef>
                <a:spcPts val="600"/>
              </a:spcBef>
              <a:spcAft>
                <a:spcPts val="600"/>
              </a:spcAft>
            </a:pPr>
            <a:endParaRPr lang="en-US" sz="2000" dirty="0">
              <a:solidFill>
                <a:srgbClr val="19486A"/>
              </a:solidFill>
              <a:latin typeface="Calibri"/>
              <a:ea typeface="Calibri"/>
              <a:cs typeface="Calibri"/>
            </a:endParaRPr>
          </a:p>
          <a:p>
            <a:pPr algn="just">
              <a:spcBef>
                <a:spcPts val="600"/>
              </a:spcBef>
              <a:spcAft>
                <a:spcPts val="600"/>
              </a:spcAft>
            </a:pPr>
            <a:endParaRPr lang="en-US" sz="2200" dirty="0">
              <a:solidFill>
                <a:srgbClr val="19486A"/>
              </a:solidFill>
              <a:latin typeface="Roboto" panose="02000000000000000000" pitchFamily="2" charset="0"/>
              <a:ea typeface="Roboto" panose="02000000000000000000" pitchFamily="2" charset="0"/>
              <a:cs typeface="Roboto" panose="02000000000000000000" pitchFamily="2" charset="0"/>
            </a:endParaRPr>
          </a:p>
          <a:p>
            <a:pPr algn="just">
              <a:spcBef>
                <a:spcPts val="600"/>
              </a:spcBef>
              <a:spcAft>
                <a:spcPts val="600"/>
              </a:spcAft>
            </a:pPr>
            <a:endParaRPr lang="en-US" sz="2200" dirty="0">
              <a:solidFill>
                <a:srgbClr val="19486A"/>
              </a:solidFill>
              <a:latin typeface="Roboto" panose="02000000000000000000" pitchFamily="2" charset="0"/>
              <a:ea typeface="Roboto" panose="02000000000000000000" pitchFamily="2" charset="0"/>
              <a:cs typeface="Roboto" panose="02000000000000000000" pitchFamily="2" charset="0"/>
            </a:endParaRPr>
          </a:p>
        </p:txBody>
      </p:sp>
      <p:sp>
        <p:nvSpPr>
          <p:cNvPr id="3" name="Google Shape;427;p18">
            <a:extLst>
              <a:ext uri="{FF2B5EF4-FFF2-40B4-BE49-F238E27FC236}">
                <a16:creationId xmlns:a16="http://schemas.microsoft.com/office/drawing/2014/main" id="{71991BDD-893C-D3C5-6F32-261E67A154FD}"/>
              </a:ext>
            </a:extLst>
          </p:cNvPr>
          <p:cNvSpPr txBox="1"/>
          <p:nvPr/>
        </p:nvSpPr>
        <p:spPr>
          <a:xfrm>
            <a:off x="536592" y="563248"/>
            <a:ext cx="10475527" cy="906356"/>
          </a:xfrm>
          <a:prstGeom prst="rect">
            <a:avLst/>
          </a:prstGeom>
          <a:noFill/>
          <a:ln>
            <a:noFill/>
          </a:ln>
        </p:spPr>
        <p:txBody>
          <a:bodyPr spcFirstLastPara="1" wrap="square" lIns="121900" tIns="60933" rIns="121900" bIns="60933" anchor="ctr" anchorCtr="0">
            <a:noAutofit/>
          </a:bodyPr>
          <a:lstStyle/>
          <a:p>
            <a:pPr>
              <a:lnSpc>
                <a:spcPct val="100000"/>
              </a:lnSpc>
            </a:pPr>
            <a:r>
              <a:rPr lang="en-US" sz="3600" b="1" dirty="0">
                <a:solidFill>
                  <a:srgbClr val="00B0F0"/>
                </a:solidFill>
                <a:latin typeface="Calibri" panose="020F0502020204030204" pitchFamily="34" charset="0"/>
                <a:ea typeface="Roboto"/>
                <a:cs typeface="Calibri" panose="020F0502020204030204" pitchFamily="34" charset="0"/>
              </a:rPr>
              <a:t>National Voluntary GCM Reviews (GCMRs)</a:t>
            </a:r>
          </a:p>
        </p:txBody>
      </p:sp>
    </p:spTree>
    <p:extLst>
      <p:ext uri="{BB962C8B-B14F-4D97-AF65-F5344CB8AC3E}">
        <p14:creationId xmlns:p14="http://schemas.microsoft.com/office/powerpoint/2010/main" val="1799216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92DA4965-DD89-B9C8-AF31-3E34C7F4A310}"/>
            </a:ext>
          </a:extLst>
        </p:cNvPr>
        <p:cNvGrpSpPr/>
        <p:nvPr/>
      </p:nvGrpSpPr>
      <p:grpSpPr>
        <a:xfrm>
          <a:off x="0" y="0"/>
          <a:ext cx="0" cy="0"/>
          <a:chOff x="0" y="0"/>
          <a:chExt cx="0" cy="0"/>
        </a:xfrm>
      </p:grpSpPr>
      <p:sp>
        <p:nvSpPr>
          <p:cNvPr id="427" name="Google Shape;427;p18">
            <a:extLst>
              <a:ext uri="{FF2B5EF4-FFF2-40B4-BE49-F238E27FC236}">
                <a16:creationId xmlns:a16="http://schemas.microsoft.com/office/drawing/2014/main" id="{B576FBA5-D686-9AA0-8A4C-8721D35FA0DF}"/>
              </a:ext>
            </a:extLst>
          </p:cNvPr>
          <p:cNvSpPr txBox="1"/>
          <p:nvPr/>
        </p:nvSpPr>
        <p:spPr>
          <a:xfrm>
            <a:off x="696755" y="197562"/>
            <a:ext cx="10475527" cy="906356"/>
          </a:xfrm>
          <a:prstGeom prst="rect">
            <a:avLst/>
          </a:prstGeom>
          <a:no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B0F0"/>
                </a:solidFill>
                <a:latin typeface="Calibri" panose="020F0502020204030204" pitchFamily="34" charset="0"/>
                <a:ea typeface="Calibri" panose="020F0502020204030204" pitchFamily="34" charset="0"/>
                <a:cs typeface="Calibri" panose="020F0502020204030204" pitchFamily="34" charset="0"/>
              </a:rPr>
              <a:t>Practices and Pledges</a:t>
            </a:r>
            <a:endParaRPr kumimoji="0" lang="en-GB" sz="3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black background with colorful figures&#10;&#10;Description automatically generated with medium confidence">
            <a:extLst>
              <a:ext uri="{FF2B5EF4-FFF2-40B4-BE49-F238E27FC236}">
                <a16:creationId xmlns:a16="http://schemas.microsoft.com/office/drawing/2014/main" id="{C3D0FECC-6C54-7B4B-BB7E-3FAA688D3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29" y="6156248"/>
            <a:ext cx="3173897" cy="445026"/>
          </a:xfrm>
          <a:prstGeom prst="rect">
            <a:avLst/>
          </a:prstGeom>
        </p:spPr>
      </p:pic>
      <p:pic>
        <p:nvPicPr>
          <p:cNvPr id="2" name="Picture 1">
            <a:extLst>
              <a:ext uri="{FF2B5EF4-FFF2-40B4-BE49-F238E27FC236}">
                <a16:creationId xmlns:a16="http://schemas.microsoft.com/office/drawing/2014/main" id="{BFD6F531-B765-A773-3C91-FA742F1F8F64}"/>
              </a:ext>
            </a:extLst>
          </p:cNvPr>
          <p:cNvPicPr>
            <a:picLocks noChangeAspect="1"/>
          </p:cNvPicPr>
          <p:nvPr/>
        </p:nvPicPr>
        <p:blipFill rotWithShape="1">
          <a:blip r:embed="rId4">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5" name="TextBox 4">
            <a:extLst>
              <a:ext uri="{FF2B5EF4-FFF2-40B4-BE49-F238E27FC236}">
                <a16:creationId xmlns:a16="http://schemas.microsoft.com/office/drawing/2014/main" id="{9A2FA6CB-0C4A-F87A-8EFC-8D8CB4466AFB}"/>
              </a:ext>
            </a:extLst>
          </p:cNvPr>
          <p:cNvSpPr txBox="1"/>
          <p:nvPr/>
        </p:nvSpPr>
        <p:spPr>
          <a:xfrm>
            <a:off x="696755" y="1520785"/>
            <a:ext cx="10364100" cy="3816429"/>
          </a:xfrm>
          <a:prstGeom prst="rect">
            <a:avLst/>
          </a:prstGeom>
          <a:noFill/>
        </p:spPr>
        <p:txBody>
          <a:bodyPr wrap="square">
            <a:spAutoFit/>
          </a:bodyPr>
          <a:lstStyle/>
          <a:p>
            <a:r>
              <a:rPr lang="en-US" sz="2200" dirty="0">
                <a:solidFill>
                  <a:schemeClr val="tx2">
                    <a:lumMod val="90000"/>
                    <a:lumOff val="10000"/>
                  </a:schemeClr>
                </a:solidFill>
                <a:latin typeface="Calibri" panose="020F0502020204030204" pitchFamily="34" charset="0"/>
                <a:cs typeface="Calibri" panose="020F0502020204030204" pitchFamily="34" charset="0"/>
              </a:rPr>
              <a:t>In the leadup to the second IMRF: </a:t>
            </a:r>
          </a:p>
          <a:p>
            <a:pPr lvl="0"/>
            <a:endParaRPr lang="en-US" sz="2200" dirty="0">
              <a:solidFill>
                <a:schemeClr val="tx2">
                  <a:lumMod val="90000"/>
                  <a:lumOff val="10000"/>
                </a:schemeClr>
              </a:solidFill>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cs typeface="Calibri" panose="020F0502020204030204" pitchFamily="34" charset="0"/>
              </a:rPr>
              <a:t>Member States and stakeholders are invited to submit </a:t>
            </a:r>
            <a:r>
              <a:rPr lang="en-US" sz="2200" b="1" dirty="0">
                <a:solidFill>
                  <a:schemeClr val="tx2">
                    <a:lumMod val="90000"/>
                    <a:lumOff val="10000"/>
                  </a:schemeClr>
                </a:solidFill>
                <a:latin typeface="Calibri" panose="020F0502020204030204" pitchFamily="34" charset="0"/>
                <a:cs typeface="Calibri" panose="020F0502020204030204" pitchFamily="34" charset="0"/>
              </a:rPr>
              <a:t>further practices on the GCM capacity-building mechanism’s Network Hub</a:t>
            </a:r>
            <a:r>
              <a:rPr lang="en-US" sz="2200" dirty="0">
                <a:solidFill>
                  <a:schemeClr val="tx2">
                    <a:lumMod val="90000"/>
                    <a:lumOff val="10000"/>
                  </a:schemeClr>
                </a:solidFill>
                <a:latin typeface="Calibri" panose="020F0502020204030204" pitchFamily="34" charset="0"/>
                <a:cs typeface="Calibri" panose="020F0502020204030204" pitchFamily="34" charset="0"/>
              </a:rPr>
              <a:t>.</a:t>
            </a:r>
          </a:p>
          <a:p>
            <a:pPr lvl="0"/>
            <a:endParaRPr lang="en-US" sz="2200" dirty="0">
              <a:solidFill>
                <a:schemeClr val="tx2">
                  <a:lumMod val="90000"/>
                  <a:lumOff val="10000"/>
                </a:schemeClr>
              </a:solidFill>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cs typeface="Calibri" panose="020F0502020204030204" pitchFamily="34" charset="0"/>
              </a:rPr>
              <a:t>Member States and stakeholders are invited to submit </a:t>
            </a:r>
            <a:r>
              <a:rPr lang="en-US" sz="2200" b="1" dirty="0">
                <a:solidFill>
                  <a:schemeClr val="tx2">
                    <a:lumMod val="90000"/>
                    <a:lumOff val="10000"/>
                  </a:schemeClr>
                </a:solidFill>
                <a:latin typeface="Calibri" panose="020F0502020204030204" pitchFamily="34" charset="0"/>
                <a:cs typeface="Calibri" panose="020F0502020204030204" pitchFamily="34" charset="0"/>
              </a:rPr>
              <a:t>progress on their pledges </a:t>
            </a:r>
            <a:r>
              <a:rPr lang="en-US" sz="2200" dirty="0">
                <a:solidFill>
                  <a:schemeClr val="tx2">
                    <a:lumMod val="90000"/>
                    <a:lumOff val="10000"/>
                  </a:schemeClr>
                </a:solidFill>
                <a:latin typeface="Calibri" panose="020F0502020204030204" pitchFamily="34" charset="0"/>
                <a:cs typeface="Calibri" panose="020F0502020204030204" pitchFamily="34" charset="0"/>
              </a:rPr>
              <a:t>and to consider submitting new pledges, whit a special focus on the Secretary-General’s recommendations on </a:t>
            </a:r>
            <a:r>
              <a:rPr lang="en-US" sz="2200" b="1" dirty="0">
                <a:solidFill>
                  <a:schemeClr val="tx2">
                    <a:lumMod val="90000"/>
                    <a:lumOff val="10000"/>
                  </a:schemeClr>
                </a:solidFill>
                <a:latin typeface="Calibri" panose="020F0502020204030204" pitchFamily="34" charset="0"/>
                <a:cs typeface="Calibri" panose="020F0502020204030204" pitchFamily="34" charset="0"/>
              </a:rPr>
              <a:t>strengthening cooperation on missing migrants and providing humanitarian assistance to migrants in distress</a:t>
            </a:r>
            <a:r>
              <a:rPr lang="en-US" sz="2200" dirty="0">
                <a:solidFill>
                  <a:schemeClr val="tx2">
                    <a:lumMod val="90000"/>
                    <a:lumOff val="10000"/>
                  </a:schemeClr>
                </a:solidFill>
                <a:latin typeface="Calibri" panose="020F0502020204030204" pitchFamily="34" charset="0"/>
                <a:cs typeface="Calibri" panose="020F0502020204030204" pitchFamily="34" charset="0"/>
              </a:rPr>
              <a:t>.</a:t>
            </a:r>
          </a:p>
          <a:p>
            <a:pPr lvl="0"/>
            <a:r>
              <a:rPr lang="en-US" sz="2200" dirty="0">
                <a:solidFill>
                  <a:schemeClr val="tx2">
                    <a:lumMod val="90000"/>
                    <a:lumOff val="10000"/>
                  </a:schemeClr>
                </a:solidFill>
                <a:latin typeface="Calibri" panose="020F0502020204030204" pitchFamily="34" charset="0"/>
                <a:cs typeface="Calibri" panose="020F0502020204030204" pitchFamily="34" charset="0"/>
              </a:rPr>
              <a:t> </a:t>
            </a:r>
          </a:p>
          <a:p>
            <a:pPr marL="285750" lvl="0" indent="-285750">
              <a:buFont typeface="Wingdings" panose="05000000000000000000" pitchFamily="2" charset="2"/>
              <a:buChar char="q"/>
            </a:pPr>
            <a:r>
              <a:rPr lang="en-US" sz="2200" dirty="0">
                <a:solidFill>
                  <a:schemeClr val="tx2">
                    <a:lumMod val="90000"/>
                    <a:lumOff val="10000"/>
                  </a:schemeClr>
                </a:solidFill>
                <a:latin typeface="Calibri" panose="020F0502020204030204" pitchFamily="34" charset="0"/>
                <a:cs typeface="Calibri" panose="020F0502020204030204" pitchFamily="34" charset="0"/>
              </a:rPr>
              <a:t>To that end, the Network will launch a </a:t>
            </a:r>
            <a:r>
              <a:rPr lang="en-US" sz="2200" b="1" dirty="0">
                <a:solidFill>
                  <a:schemeClr val="tx2">
                    <a:lumMod val="90000"/>
                    <a:lumOff val="10000"/>
                  </a:schemeClr>
                </a:solidFill>
                <a:latin typeface="Calibri" panose="020F0502020204030204" pitchFamily="34" charset="0"/>
                <a:cs typeface="Calibri" panose="020F0502020204030204" pitchFamily="34" charset="0"/>
              </a:rPr>
              <a:t>call for practices and pledges in 2025.</a:t>
            </a:r>
          </a:p>
        </p:txBody>
      </p:sp>
    </p:spTree>
    <p:extLst>
      <p:ext uri="{BB962C8B-B14F-4D97-AF65-F5344CB8AC3E}">
        <p14:creationId xmlns:p14="http://schemas.microsoft.com/office/powerpoint/2010/main" val="1508456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6EDB321A-75D6-A0BE-8D8D-3C87FC39DB05}"/>
            </a:ext>
          </a:extLst>
        </p:cNvPr>
        <p:cNvGrpSpPr/>
        <p:nvPr/>
      </p:nvGrpSpPr>
      <p:grpSpPr>
        <a:xfrm>
          <a:off x="0" y="0"/>
          <a:ext cx="0" cy="0"/>
          <a:chOff x="0" y="0"/>
          <a:chExt cx="0" cy="0"/>
        </a:xfrm>
      </p:grpSpPr>
      <p:sp>
        <p:nvSpPr>
          <p:cNvPr id="427" name="Google Shape;427;p18">
            <a:extLst>
              <a:ext uri="{FF2B5EF4-FFF2-40B4-BE49-F238E27FC236}">
                <a16:creationId xmlns:a16="http://schemas.microsoft.com/office/drawing/2014/main" id="{5152F8D8-A888-4D9B-DF69-8569FE133776}"/>
              </a:ext>
            </a:extLst>
          </p:cNvPr>
          <p:cNvSpPr txBox="1"/>
          <p:nvPr/>
        </p:nvSpPr>
        <p:spPr>
          <a:xfrm>
            <a:off x="730620" y="127520"/>
            <a:ext cx="10475527" cy="906356"/>
          </a:xfrm>
          <a:prstGeom prst="rect">
            <a:avLst/>
          </a:prstGeom>
          <a:no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dirty="0">
                <a:solidFill>
                  <a:srgbClr val="00B0F0"/>
                </a:solidFill>
                <a:latin typeface="Calibri" panose="020F0502020204030204" pitchFamily="34" charset="0"/>
                <a:ea typeface="Calibri" panose="020F0502020204030204" pitchFamily="34" charset="0"/>
                <a:cs typeface="Calibri" panose="020F0502020204030204" pitchFamily="34" charset="0"/>
              </a:rPr>
              <a:t>Stakeholder Engagement</a:t>
            </a:r>
            <a:endParaRPr kumimoji="0" lang="en-GB" sz="36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A black background with colorful figures&#10;&#10;Description automatically generated with medium confidence">
            <a:extLst>
              <a:ext uri="{FF2B5EF4-FFF2-40B4-BE49-F238E27FC236}">
                <a16:creationId xmlns:a16="http://schemas.microsoft.com/office/drawing/2014/main" id="{EB1C22E4-44F3-A863-7DBF-754A99C8A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29" y="6156248"/>
            <a:ext cx="3173897" cy="445026"/>
          </a:xfrm>
          <a:prstGeom prst="rect">
            <a:avLst/>
          </a:prstGeom>
        </p:spPr>
      </p:pic>
      <p:pic>
        <p:nvPicPr>
          <p:cNvPr id="2" name="Picture 1">
            <a:extLst>
              <a:ext uri="{FF2B5EF4-FFF2-40B4-BE49-F238E27FC236}">
                <a16:creationId xmlns:a16="http://schemas.microsoft.com/office/drawing/2014/main" id="{AB2C3A19-A846-84B9-D024-204206EE9E23}"/>
              </a:ext>
            </a:extLst>
          </p:cNvPr>
          <p:cNvPicPr>
            <a:picLocks noChangeAspect="1"/>
          </p:cNvPicPr>
          <p:nvPr/>
        </p:nvPicPr>
        <p:blipFill rotWithShape="1">
          <a:blip r:embed="rId4">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5" name="TextBox 4">
            <a:extLst>
              <a:ext uri="{FF2B5EF4-FFF2-40B4-BE49-F238E27FC236}">
                <a16:creationId xmlns:a16="http://schemas.microsoft.com/office/drawing/2014/main" id="{22DC603A-4C1F-BC78-500F-9DF8849B52E9}"/>
              </a:ext>
            </a:extLst>
          </p:cNvPr>
          <p:cNvSpPr txBox="1"/>
          <p:nvPr/>
        </p:nvSpPr>
        <p:spPr>
          <a:xfrm>
            <a:off x="730620" y="1179817"/>
            <a:ext cx="14077580" cy="523220"/>
          </a:xfrm>
          <a:prstGeom prst="rect">
            <a:avLst/>
          </a:prstGeom>
          <a:noFill/>
        </p:spPr>
        <p:txBody>
          <a:bodyPr wrap="square">
            <a:spAutoFit/>
          </a:bodyPr>
          <a:lstStyle/>
          <a:p>
            <a:pPr marR="0" lvl="0" algn="just">
              <a:spcBef>
                <a:spcPts val="800"/>
              </a:spcBef>
              <a:spcAft>
                <a:spcPts val="600"/>
              </a:spcAft>
            </a:pPr>
            <a:endParaRPr lang="en-US" sz="2800" dirty="0">
              <a:solidFill>
                <a:srgbClr val="19486A"/>
              </a:solidFill>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6D7FDB12-0D07-7834-0067-40BEFC996ABA}"/>
              </a:ext>
            </a:extLst>
          </p:cNvPr>
          <p:cNvSpPr txBox="1"/>
          <p:nvPr/>
        </p:nvSpPr>
        <p:spPr>
          <a:xfrm>
            <a:off x="402337" y="1309196"/>
            <a:ext cx="11673470" cy="4493538"/>
          </a:xfrm>
          <a:prstGeom prst="rect">
            <a:avLst/>
          </a:prstGeom>
          <a:noFill/>
        </p:spPr>
        <p:txBody>
          <a:bodyPr wrap="square">
            <a:spAutoFit/>
          </a:bodyPr>
          <a:lstStyle/>
          <a:p>
            <a:pPr marL="342900" indent="-342900">
              <a:buFont typeface="Wingdings" panose="05000000000000000000" pitchFamily="2" charset="2"/>
              <a:buChar char="q"/>
            </a:pPr>
            <a:r>
              <a:rPr lang="en-US" sz="2200" dirty="0">
                <a:solidFill>
                  <a:srgbClr val="063A6D"/>
                </a:solidFill>
                <a:latin typeface="Calibri" panose="020F0502020204030204" pitchFamily="34" charset="0"/>
                <a:cs typeface="Calibri" panose="020F0502020204030204" pitchFamily="34" charset="0"/>
              </a:rPr>
              <a:t>The PGA will organize and preside </a:t>
            </a:r>
            <a:r>
              <a:rPr lang="en-US" sz="2200" b="1" dirty="0">
                <a:solidFill>
                  <a:srgbClr val="063A6D"/>
                </a:solidFill>
                <a:latin typeface="Calibri" panose="020F0502020204030204" pitchFamily="34" charset="0"/>
                <a:cs typeface="Calibri" panose="020F0502020204030204" pitchFamily="34" charset="0"/>
              </a:rPr>
              <a:t>over one day of informal interactive multi-stakeholder hearings </a:t>
            </a:r>
            <a:r>
              <a:rPr lang="en-US" sz="2200" dirty="0">
                <a:solidFill>
                  <a:srgbClr val="063A6D"/>
                </a:solidFill>
                <a:latin typeface="Calibri" panose="020F0502020204030204" pitchFamily="34" charset="0"/>
                <a:cs typeface="Calibri" panose="020F0502020204030204" pitchFamily="34" charset="0"/>
              </a:rPr>
              <a:t>one day prior to each forum and will invite the representative of civil society to present a summary of the hearings during the opening segment of the IMRF.  </a:t>
            </a:r>
          </a:p>
          <a:p>
            <a:pPr marL="342900" indent="-342900">
              <a:buFont typeface="Wingdings" panose="05000000000000000000" pitchFamily="2" charset="2"/>
              <a:buChar char="q"/>
            </a:pPr>
            <a:endParaRPr lang="en-US" sz="2200" dirty="0">
              <a:solidFill>
                <a:srgbClr val="063A6D"/>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q"/>
            </a:pPr>
            <a:r>
              <a:rPr lang="en-US" sz="2200" dirty="0">
                <a:solidFill>
                  <a:srgbClr val="063A6D"/>
                </a:solidFill>
                <a:latin typeface="Calibri" panose="020F0502020204030204" pitchFamily="34" charset="0"/>
                <a:cs typeface="Calibri" panose="020F0502020204030204" pitchFamily="34" charset="0"/>
              </a:rPr>
              <a:t>The Network will support the Office of the PGA (OPGA) in the </a:t>
            </a:r>
            <a:r>
              <a:rPr lang="en-US" sz="2200" b="1" dirty="0">
                <a:solidFill>
                  <a:srgbClr val="063A6D"/>
                </a:solidFill>
                <a:latin typeface="Calibri" panose="020F0502020204030204" pitchFamily="34" charset="0"/>
                <a:cs typeface="Calibri" panose="020F0502020204030204" pitchFamily="34" charset="0"/>
              </a:rPr>
              <a:t>organization of the informal interactive multi-stakeholder hearing </a:t>
            </a:r>
            <a:r>
              <a:rPr lang="en-US" sz="2200" dirty="0">
                <a:solidFill>
                  <a:srgbClr val="063A6D"/>
                </a:solidFill>
                <a:latin typeface="Calibri" panose="020F0502020204030204" pitchFamily="34" charset="0"/>
                <a:cs typeface="Calibri" panose="020F0502020204030204" pitchFamily="34" charset="0"/>
              </a:rPr>
              <a:t>prior to the IMRF. </a:t>
            </a:r>
          </a:p>
          <a:p>
            <a:pPr lvl="0"/>
            <a:endParaRPr lang="en-US" sz="2200" dirty="0">
              <a:solidFill>
                <a:srgbClr val="063A6D"/>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q"/>
            </a:pPr>
            <a:r>
              <a:rPr lang="en-US" sz="2200" dirty="0">
                <a:solidFill>
                  <a:srgbClr val="063A6D"/>
                </a:solidFill>
                <a:latin typeface="Calibri" panose="020F0502020204030204" pitchFamily="34" charset="0"/>
                <a:cs typeface="Calibri" panose="020F0502020204030204" pitchFamily="34" charset="0"/>
              </a:rPr>
              <a:t>The Network will support the UN Secretariat and OPGA as regards </a:t>
            </a:r>
            <a:r>
              <a:rPr lang="en-US" sz="2200" b="1" dirty="0">
                <a:solidFill>
                  <a:srgbClr val="063A6D"/>
                </a:solidFill>
                <a:latin typeface="Calibri" panose="020F0502020204030204" pitchFamily="34" charset="0"/>
                <a:cs typeface="Calibri" panose="020F0502020204030204" pitchFamily="34" charset="0"/>
              </a:rPr>
              <a:t>stakeholder accreditation </a:t>
            </a:r>
            <a:r>
              <a:rPr lang="en-US" sz="2200" dirty="0">
                <a:solidFill>
                  <a:srgbClr val="063A6D"/>
                </a:solidFill>
                <a:latin typeface="Calibri" panose="020F0502020204030204" pitchFamily="34" charset="0"/>
                <a:cs typeface="Calibri" panose="020F0502020204030204" pitchFamily="34" charset="0"/>
              </a:rPr>
              <a:t>and registration. </a:t>
            </a:r>
          </a:p>
          <a:p>
            <a:pPr lvl="0"/>
            <a:endParaRPr lang="en-US" sz="2200" dirty="0">
              <a:solidFill>
                <a:srgbClr val="063A6D"/>
              </a:solidFill>
              <a:latin typeface="Calibri" panose="020F0502020204030204" pitchFamily="34" charset="0"/>
              <a:cs typeface="Calibri" panose="020F0502020204030204" pitchFamily="34" charset="0"/>
            </a:endParaRPr>
          </a:p>
          <a:p>
            <a:pPr marL="342900" lvl="0" indent="-342900">
              <a:buFont typeface="Wingdings" panose="05000000000000000000" pitchFamily="2" charset="2"/>
              <a:buChar char="q"/>
            </a:pPr>
            <a:r>
              <a:rPr lang="en-US" sz="2200" dirty="0">
                <a:solidFill>
                  <a:srgbClr val="063A6D"/>
                </a:solidFill>
                <a:latin typeface="Calibri" panose="020F0502020204030204" pitchFamily="34" charset="0"/>
                <a:cs typeface="Calibri" panose="020F0502020204030204" pitchFamily="34" charset="0"/>
              </a:rPr>
              <a:t>A </a:t>
            </a:r>
            <a:r>
              <a:rPr lang="en-US" sz="2200" b="1" dirty="0">
                <a:solidFill>
                  <a:srgbClr val="063A6D"/>
                </a:solidFill>
                <a:latin typeface="Calibri" panose="020F0502020204030204" pitchFamily="34" charset="0"/>
                <a:cs typeface="Calibri" panose="020F0502020204030204" pitchFamily="34" charset="0"/>
              </a:rPr>
              <a:t>virtual cross regional stakeholder </a:t>
            </a:r>
            <a:r>
              <a:rPr lang="en-US" sz="2200" dirty="0">
                <a:solidFill>
                  <a:srgbClr val="063A6D"/>
                </a:solidFill>
                <a:latin typeface="Calibri" panose="020F0502020204030204" pitchFamily="34" charset="0"/>
                <a:cs typeface="Calibri" panose="020F0502020204030204" pitchFamily="34" charset="0"/>
              </a:rPr>
              <a:t>consultation is planned to take place in commemoration of the IMD 2025.</a:t>
            </a:r>
          </a:p>
          <a:p>
            <a:r>
              <a:rPr lang="en-US" sz="2200" dirty="0">
                <a:solidFill>
                  <a:srgbClr val="063A6D"/>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635910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F68DF33F-24EF-6139-CC3D-D10B34EB432D}"/>
            </a:ext>
          </a:extLst>
        </p:cNvPr>
        <p:cNvGrpSpPr/>
        <p:nvPr/>
      </p:nvGrpSpPr>
      <p:grpSpPr>
        <a:xfrm>
          <a:off x="0" y="0"/>
          <a:ext cx="0" cy="0"/>
          <a:chOff x="0" y="0"/>
          <a:chExt cx="0" cy="0"/>
        </a:xfrm>
      </p:grpSpPr>
      <p:sp>
        <p:nvSpPr>
          <p:cNvPr id="427" name="Google Shape;427;p18">
            <a:extLst>
              <a:ext uri="{FF2B5EF4-FFF2-40B4-BE49-F238E27FC236}">
                <a16:creationId xmlns:a16="http://schemas.microsoft.com/office/drawing/2014/main" id="{566FA69B-5CC7-B57E-FE22-FE616B23CF42}"/>
              </a:ext>
            </a:extLst>
          </p:cNvPr>
          <p:cNvSpPr txBox="1"/>
          <p:nvPr/>
        </p:nvSpPr>
        <p:spPr>
          <a:xfrm>
            <a:off x="-555584" y="310045"/>
            <a:ext cx="12191998" cy="906356"/>
          </a:xfrm>
          <a:prstGeom prst="rect">
            <a:avLst/>
          </a:prstGeom>
          <a:noFill/>
          <a:ln>
            <a:noFill/>
          </a:ln>
        </p:spPr>
        <p:txBody>
          <a:bodyPr spcFirstLastPara="1" wrap="square" lIns="121900" tIns="60933" rIns="121900" bIns="6093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1" u="none" strike="noStrike" kern="1200" cap="none" spc="0" normalizeH="0" baseline="0" noProof="0" dirty="0">
                <a:ln>
                  <a:noFill/>
                </a:ln>
                <a:solidFill>
                  <a:srgbClr val="007CBB"/>
                </a:solidFill>
                <a:effectLst/>
                <a:uLnTx/>
                <a:uFillTx/>
                <a:latin typeface="SemplicitaPro" panose="02000503000000000000" pitchFamily="2" charset="0"/>
                <a:ea typeface="Roboto"/>
                <a:cs typeface="Roboto"/>
              </a:rPr>
              <a:t>Proposed </a:t>
            </a:r>
            <a:r>
              <a:rPr kumimoji="0" lang="en-GB" sz="3600" b="1" i="0" u="none" strike="noStrike" kern="1200" cap="none" spc="0" normalizeH="0" baseline="0" noProof="0" dirty="0">
                <a:ln>
                  <a:noFill/>
                </a:ln>
                <a:solidFill>
                  <a:srgbClr val="007CBB"/>
                </a:solidFill>
                <a:effectLst/>
                <a:uLnTx/>
                <a:uFillTx/>
                <a:latin typeface="SemplicitaPro" panose="02000503000000000000" pitchFamily="2" charset="0"/>
                <a:ea typeface="Roboto"/>
                <a:cs typeface="Roboto"/>
              </a:rPr>
              <a:t>IMRF</a:t>
            </a:r>
            <a:r>
              <a:rPr lang="en-GB" sz="3600" b="1" dirty="0">
                <a:solidFill>
                  <a:srgbClr val="007CBB"/>
                </a:solidFill>
                <a:latin typeface="SemplicitaPro" panose="02000503000000000000" pitchFamily="2" charset="0"/>
                <a:ea typeface="Roboto"/>
                <a:cs typeface="Roboto"/>
              </a:rPr>
              <a:t> Roundtables and Policy Debate</a:t>
            </a:r>
            <a:endParaRPr kumimoji="0" lang="en-GB" sz="3600" b="1" i="0" u="none" strike="noStrike" kern="1200" cap="none" spc="0" normalizeH="0" baseline="0" noProof="0" dirty="0">
              <a:ln>
                <a:noFill/>
              </a:ln>
              <a:solidFill>
                <a:srgbClr val="007CBB"/>
              </a:solidFill>
              <a:effectLst/>
              <a:uLnTx/>
              <a:uFillTx/>
              <a:latin typeface="SemplicitaPro" panose="02000503000000000000" pitchFamily="2" charset="0"/>
              <a:ea typeface="Roboto" panose="02000000000000000000" pitchFamily="2" charset="0"/>
              <a:cs typeface="Roboto" panose="02000000000000000000" pitchFamily="2" charset="0"/>
            </a:endParaRPr>
          </a:p>
        </p:txBody>
      </p:sp>
      <p:pic>
        <p:nvPicPr>
          <p:cNvPr id="6" name="Picture 5" descr="A black background with colorful figures&#10;&#10;Description automatically generated with medium confidence">
            <a:extLst>
              <a:ext uri="{FF2B5EF4-FFF2-40B4-BE49-F238E27FC236}">
                <a16:creationId xmlns:a16="http://schemas.microsoft.com/office/drawing/2014/main" id="{27063F96-9EA4-5588-E52B-0BF9034F9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29" y="6156248"/>
            <a:ext cx="3173897" cy="445026"/>
          </a:xfrm>
          <a:prstGeom prst="rect">
            <a:avLst/>
          </a:prstGeom>
        </p:spPr>
      </p:pic>
      <p:pic>
        <p:nvPicPr>
          <p:cNvPr id="2" name="Picture 1">
            <a:extLst>
              <a:ext uri="{FF2B5EF4-FFF2-40B4-BE49-F238E27FC236}">
                <a16:creationId xmlns:a16="http://schemas.microsoft.com/office/drawing/2014/main" id="{CE1D9C3E-5719-27F1-B4E4-C74F3941C533}"/>
              </a:ext>
            </a:extLst>
          </p:cNvPr>
          <p:cNvPicPr>
            <a:picLocks noChangeAspect="1"/>
          </p:cNvPicPr>
          <p:nvPr/>
        </p:nvPicPr>
        <p:blipFill rotWithShape="1">
          <a:blip r:embed="rId4">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5" name="TextBox 4">
            <a:extLst>
              <a:ext uri="{FF2B5EF4-FFF2-40B4-BE49-F238E27FC236}">
                <a16:creationId xmlns:a16="http://schemas.microsoft.com/office/drawing/2014/main" id="{702CDB02-2F88-9345-211C-2EA4D24D29C5}"/>
              </a:ext>
            </a:extLst>
          </p:cNvPr>
          <p:cNvSpPr txBox="1"/>
          <p:nvPr/>
        </p:nvSpPr>
        <p:spPr>
          <a:xfrm>
            <a:off x="201014" y="1315896"/>
            <a:ext cx="11551534" cy="1077218"/>
          </a:xfrm>
          <a:prstGeom prst="rect">
            <a:avLst/>
          </a:prstGeom>
          <a:noFill/>
        </p:spPr>
        <p:txBody>
          <a:bodyPr wrap="square">
            <a:spAutoFit/>
          </a:bodyPr>
          <a:lstStyle/>
          <a:p>
            <a:pPr algn="ctr"/>
            <a:r>
              <a:rPr lang="en-US" sz="2200" dirty="0">
                <a:solidFill>
                  <a:srgbClr val="19486A"/>
                </a:solidFill>
                <a:latin typeface="SemplicitaPro" panose="02000503000000000000" pitchFamily="2" charset="0"/>
                <a:ea typeface="Roboto" panose="02000000000000000000" pitchFamily="2" charset="0"/>
                <a:cs typeface="Roboto" panose="02000000000000000000" pitchFamily="2" charset="0"/>
              </a:rPr>
              <a:t>Convened under the auspices of the General Assembly, </a:t>
            </a:r>
          </a:p>
          <a:p>
            <a:pPr algn="ctr"/>
            <a:r>
              <a:rPr lang="en-US" sz="2200" dirty="0">
                <a:solidFill>
                  <a:srgbClr val="19486A"/>
                </a:solidFill>
                <a:latin typeface="SemplicitaPro" panose="02000503000000000000" pitchFamily="2" charset="0"/>
                <a:ea typeface="Roboto" panose="02000000000000000000" pitchFamily="2" charset="0"/>
                <a:cs typeface="Roboto" panose="02000000000000000000" pitchFamily="2" charset="0"/>
              </a:rPr>
              <a:t>chaired by the President of the General Assembly</a:t>
            </a:r>
          </a:p>
          <a:p>
            <a:pPr algn="ctr"/>
            <a:endParaRPr lang="en-US" sz="2000" dirty="0">
              <a:solidFill>
                <a:srgbClr val="1E3260"/>
              </a:solidFill>
              <a:latin typeface="SemplicitaPro" panose="02000503000000000000" pitchFamily="2" charset="0"/>
              <a:ea typeface="Roboto" panose="02000000000000000000" pitchFamily="2" charset="0"/>
              <a:cs typeface="Roboto" panose="02000000000000000000" pitchFamily="2" charset="0"/>
            </a:endParaRPr>
          </a:p>
        </p:txBody>
      </p:sp>
      <p:graphicFrame>
        <p:nvGraphicFramePr>
          <p:cNvPr id="3" name="Diagram 2">
            <a:extLst>
              <a:ext uri="{FF2B5EF4-FFF2-40B4-BE49-F238E27FC236}">
                <a16:creationId xmlns:a16="http://schemas.microsoft.com/office/drawing/2014/main" id="{A684A34A-7EFE-FFCB-EC0D-CCA1A5BBA8C7}"/>
              </a:ext>
            </a:extLst>
          </p:cNvPr>
          <p:cNvGraphicFramePr/>
          <p:nvPr/>
        </p:nvGraphicFramePr>
        <p:xfrm>
          <a:off x="794042" y="2059324"/>
          <a:ext cx="10359003" cy="41660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3E246CDB-4810-58C2-2855-31F2642F2BE7}"/>
              </a:ext>
            </a:extLst>
          </p:cNvPr>
          <p:cNvSpPr txBox="1"/>
          <p:nvPr/>
        </p:nvSpPr>
        <p:spPr>
          <a:xfrm>
            <a:off x="3712703" y="6117064"/>
            <a:ext cx="3442075" cy="400110"/>
          </a:xfrm>
          <a:prstGeom prst="rect">
            <a:avLst/>
          </a:prstGeom>
          <a:noFill/>
        </p:spPr>
        <p:txBody>
          <a:bodyPr wrap="square">
            <a:spAutoFit/>
          </a:bodyPr>
          <a:lstStyle/>
          <a:p>
            <a:pPr algn="ctr"/>
            <a:r>
              <a:rPr lang="en-US" sz="2000" i="1">
                <a:solidFill>
                  <a:srgbClr val="19486A"/>
                </a:solidFill>
                <a:latin typeface="SemplicitaPro" panose="02000503000000000000" pitchFamily="2" charset="0"/>
                <a:ea typeface="Roboto" panose="02000000000000000000" pitchFamily="2" charset="0"/>
                <a:cs typeface="Roboto" panose="02000000000000000000" pitchFamily="2" charset="0"/>
              </a:rPr>
              <a:t>UNGA Resolution 73/326 </a:t>
            </a:r>
          </a:p>
        </p:txBody>
      </p:sp>
      <p:sp>
        <p:nvSpPr>
          <p:cNvPr id="4" name="Rectangle 3">
            <a:extLst>
              <a:ext uri="{FF2B5EF4-FFF2-40B4-BE49-F238E27FC236}">
                <a16:creationId xmlns:a16="http://schemas.microsoft.com/office/drawing/2014/main" id="{6EB6591D-956A-7985-0557-F7D6CD887DF1}"/>
              </a:ext>
            </a:extLst>
          </p:cNvPr>
          <p:cNvSpPr/>
          <p:nvPr/>
        </p:nvSpPr>
        <p:spPr>
          <a:xfrm>
            <a:off x="4523688" y="4792336"/>
            <a:ext cx="2899710" cy="709199"/>
          </a:xfrm>
          <a:prstGeom prst="rect">
            <a:avLst/>
          </a:prstGeom>
          <a:solidFill>
            <a:schemeClr val="accent1">
              <a:alpha val="3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    R     A    F    T</a:t>
            </a:r>
          </a:p>
        </p:txBody>
      </p:sp>
    </p:spTree>
    <p:extLst>
      <p:ext uri="{BB962C8B-B14F-4D97-AF65-F5344CB8AC3E}">
        <p14:creationId xmlns:p14="http://schemas.microsoft.com/office/powerpoint/2010/main" val="39619516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22BD53BE-827B-B71D-9C57-0321156A0CC9}"/>
            </a:ext>
          </a:extLst>
        </p:cNvPr>
        <p:cNvGrpSpPr/>
        <p:nvPr/>
      </p:nvGrpSpPr>
      <p:grpSpPr>
        <a:xfrm>
          <a:off x="0" y="0"/>
          <a:ext cx="0" cy="0"/>
          <a:chOff x="0" y="0"/>
          <a:chExt cx="0" cy="0"/>
        </a:xfrm>
      </p:grpSpPr>
      <p:pic>
        <p:nvPicPr>
          <p:cNvPr id="6" name="Picture 5" descr="A black background with colorful figures&#10;&#10;Description automatically generated with medium confidence">
            <a:extLst>
              <a:ext uri="{FF2B5EF4-FFF2-40B4-BE49-F238E27FC236}">
                <a16:creationId xmlns:a16="http://schemas.microsoft.com/office/drawing/2014/main" id="{A46FC084-7CAB-FECC-D9B5-C90CD7B7D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29" y="6156248"/>
            <a:ext cx="3173897" cy="445026"/>
          </a:xfrm>
          <a:prstGeom prst="rect">
            <a:avLst/>
          </a:prstGeom>
        </p:spPr>
      </p:pic>
      <p:pic>
        <p:nvPicPr>
          <p:cNvPr id="2" name="Picture 1">
            <a:extLst>
              <a:ext uri="{FF2B5EF4-FFF2-40B4-BE49-F238E27FC236}">
                <a16:creationId xmlns:a16="http://schemas.microsoft.com/office/drawing/2014/main" id="{F662A1BA-B93B-BD11-ED96-C3B5A6AB5613}"/>
              </a:ext>
            </a:extLst>
          </p:cNvPr>
          <p:cNvPicPr>
            <a:picLocks noChangeAspect="1"/>
          </p:cNvPicPr>
          <p:nvPr/>
        </p:nvPicPr>
        <p:blipFill rotWithShape="1">
          <a:blip r:embed="rId4">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5" name="TextBox 4">
            <a:extLst>
              <a:ext uri="{FF2B5EF4-FFF2-40B4-BE49-F238E27FC236}">
                <a16:creationId xmlns:a16="http://schemas.microsoft.com/office/drawing/2014/main" id="{0FB95971-5CA5-FFB2-5DAF-7E300ABE05DB}"/>
              </a:ext>
            </a:extLst>
          </p:cNvPr>
          <p:cNvSpPr txBox="1"/>
          <p:nvPr/>
        </p:nvSpPr>
        <p:spPr>
          <a:xfrm>
            <a:off x="515134" y="2053516"/>
            <a:ext cx="10903144" cy="2885405"/>
          </a:xfrm>
          <a:prstGeom prst="rect">
            <a:avLst/>
          </a:prstGeom>
          <a:solidFill>
            <a:srgbClr val="00A7D7"/>
          </a:solidFill>
        </p:spPr>
        <p:txBody>
          <a:bodyPr wrap="square">
            <a:spAutoFit/>
          </a:bodyPr>
          <a:lstStyle/>
          <a:p>
            <a:pPr>
              <a:spcBef>
                <a:spcPts val="600"/>
              </a:spcBef>
              <a:spcAft>
                <a:spcPts val="600"/>
              </a:spcAft>
            </a:pPr>
            <a:r>
              <a:rPr lang="en-US" sz="2200" b="1" dirty="0">
                <a:solidFill>
                  <a:schemeClr val="bg1"/>
                </a:solidFill>
                <a:latin typeface="SemplicitaPro" panose="02000503000000000000" pitchFamily="2" charset="0"/>
                <a:ea typeface="Roboto" panose="02000000000000000000" pitchFamily="2" charset="0"/>
                <a:cs typeface="Roboto" panose="02000000000000000000" pitchFamily="2" charset="0"/>
              </a:rPr>
              <a:t>Progress Declaration</a:t>
            </a:r>
          </a:p>
          <a:p>
            <a:pPr marL="342900" indent="-342900">
              <a:spcBef>
                <a:spcPts val="300"/>
              </a:spcBef>
              <a:spcAft>
                <a:spcPts val="300"/>
              </a:spcAft>
              <a:buFont typeface="Wingdings" pitchFamily="2" charset="2"/>
              <a:buChar char="ü"/>
            </a:pP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Adopted by consensus</a:t>
            </a:r>
          </a:p>
          <a:p>
            <a:pPr marL="342900" indent="-342900">
              <a:spcBef>
                <a:spcPts val="300"/>
              </a:spcBef>
              <a:spcAft>
                <a:spcPts val="300"/>
              </a:spcAft>
              <a:buFont typeface="Wingdings" pitchFamily="2" charset="2"/>
              <a:buChar char="ü"/>
            </a:pP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Renewed commitment to intensify efforts towards the collective goal of safe, orderly and regular migration</a:t>
            </a:r>
          </a:p>
          <a:p>
            <a:pPr marL="342900" indent="-342900">
              <a:spcBef>
                <a:spcPts val="300"/>
              </a:spcBef>
              <a:spcAft>
                <a:spcPts val="300"/>
              </a:spcAft>
              <a:buFont typeface="Wingdings" pitchFamily="2" charset="2"/>
              <a:buChar char="ü"/>
            </a:pP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Called for:</a:t>
            </a:r>
          </a:p>
          <a:p>
            <a:pPr marL="742950" lvl="1" indent="-285750">
              <a:spcBef>
                <a:spcPts val="300"/>
              </a:spcBef>
              <a:spcAft>
                <a:spcPts val="300"/>
              </a:spcAft>
              <a:buFont typeface="Arial" panose="020B0604020202020204" pitchFamily="34" charset="0"/>
              <a:buChar char="•"/>
            </a:pP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Limited set of proposed GCM indicators</a:t>
            </a:r>
          </a:p>
          <a:p>
            <a:pPr marL="742950" lvl="1" indent="-285750">
              <a:spcBef>
                <a:spcPts val="300"/>
              </a:spcBef>
              <a:spcAft>
                <a:spcPts val="300"/>
              </a:spcAft>
              <a:buFont typeface="Arial" panose="020B0604020202020204" pitchFamily="34" charset="0"/>
              <a:buChar char="•"/>
            </a:pP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Actionable recommendations on strengthening cooperation on missing migrants</a:t>
            </a:r>
          </a:p>
        </p:txBody>
      </p:sp>
      <p:pic>
        <p:nvPicPr>
          <p:cNvPr id="8" name="Picture 7" descr="A close-up of a logo&#10;&#10;AI-generated content may be incorrect.">
            <a:extLst>
              <a:ext uri="{FF2B5EF4-FFF2-40B4-BE49-F238E27FC236}">
                <a16:creationId xmlns:a16="http://schemas.microsoft.com/office/drawing/2014/main" id="{EC3359FE-A0B0-35AC-768E-ACD4D4E8BAF9}"/>
              </a:ext>
            </a:extLst>
          </p:cNvPr>
          <p:cNvPicPr>
            <a:picLocks noChangeAspect="1"/>
          </p:cNvPicPr>
          <p:nvPr/>
        </p:nvPicPr>
        <p:blipFill>
          <a:blip r:embed="rId5"/>
          <a:stretch>
            <a:fillRect/>
          </a:stretch>
        </p:blipFill>
        <p:spPr>
          <a:xfrm>
            <a:off x="3055729" y="95406"/>
            <a:ext cx="5664200" cy="1625600"/>
          </a:xfrm>
          <a:prstGeom prst="rect">
            <a:avLst/>
          </a:prstGeom>
        </p:spPr>
      </p:pic>
      <p:grpSp>
        <p:nvGrpSpPr>
          <p:cNvPr id="11" name="Group 10">
            <a:extLst>
              <a:ext uri="{FF2B5EF4-FFF2-40B4-BE49-F238E27FC236}">
                <a16:creationId xmlns:a16="http://schemas.microsoft.com/office/drawing/2014/main" id="{E3B7766D-5847-61F7-046F-F43216F4C4FF}"/>
              </a:ext>
            </a:extLst>
          </p:cNvPr>
          <p:cNvGrpSpPr/>
          <p:nvPr/>
        </p:nvGrpSpPr>
        <p:grpSpPr>
          <a:xfrm>
            <a:off x="1578535" y="5048972"/>
            <a:ext cx="8618587" cy="794096"/>
            <a:chOff x="-68987" y="5333023"/>
            <a:chExt cx="8618587" cy="794096"/>
          </a:xfrm>
        </p:grpSpPr>
        <p:sp>
          <p:nvSpPr>
            <p:cNvPr id="3" name="TextBox 2">
              <a:extLst>
                <a:ext uri="{FF2B5EF4-FFF2-40B4-BE49-F238E27FC236}">
                  <a16:creationId xmlns:a16="http://schemas.microsoft.com/office/drawing/2014/main" id="{A8ABF361-583B-90A9-5B93-2E563F7BBE57}"/>
                </a:ext>
              </a:extLst>
            </p:cNvPr>
            <p:cNvSpPr txBox="1"/>
            <p:nvPr/>
          </p:nvSpPr>
          <p:spPr>
            <a:xfrm>
              <a:off x="-68987" y="5333023"/>
              <a:ext cx="2348754" cy="769441"/>
            </a:xfrm>
            <a:prstGeom prst="rect">
              <a:avLst/>
            </a:prstGeom>
            <a:solidFill>
              <a:srgbClr val="3EA635"/>
            </a:solidFill>
            <a:ln>
              <a:solidFill>
                <a:srgbClr val="3EA635"/>
              </a:solidFill>
            </a:ln>
          </p:spPr>
          <p:txBody>
            <a:bodyPr wrap="square">
              <a:spAutoFit/>
            </a:bodyPr>
            <a:lstStyle/>
            <a:p>
              <a:pPr algn="ct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11</a:t>
              </a:r>
            </a:p>
            <a:p>
              <a:pPr algn="ct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National Reviews</a:t>
              </a:r>
            </a:p>
          </p:txBody>
        </p:sp>
        <p:sp>
          <p:nvSpPr>
            <p:cNvPr id="4" name="TextBox 3">
              <a:extLst>
                <a:ext uri="{FF2B5EF4-FFF2-40B4-BE49-F238E27FC236}">
                  <a16:creationId xmlns:a16="http://schemas.microsoft.com/office/drawing/2014/main" id="{EB98134A-E147-3B5A-B3F9-4CBAEB623245}"/>
                </a:ext>
              </a:extLst>
            </p:cNvPr>
            <p:cNvSpPr txBox="1"/>
            <p:nvPr/>
          </p:nvSpPr>
          <p:spPr>
            <a:xfrm>
              <a:off x="3065930" y="5357678"/>
              <a:ext cx="2348754" cy="769441"/>
            </a:xfrm>
            <a:prstGeom prst="rect">
              <a:avLst/>
            </a:prstGeom>
            <a:solidFill>
              <a:srgbClr val="F59D08"/>
            </a:solidFill>
          </p:spPr>
          <p:txBody>
            <a:bodyPr wrap="square">
              <a:spAutoFit/>
            </a:bodyPr>
            <a:lstStyle/>
            <a:p>
              <a:pPr algn="ct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 69</a:t>
              </a:r>
            </a:p>
            <a:p>
              <a:pPr algn="ctr"/>
              <a:r>
                <a:rPr lang="en-US" sz="2200" dirty="0">
                  <a:solidFill>
                    <a:schemeClr val="bg1"/>
                  </a:solidFill>
                  <a:latin typeface="SemplicitaPro" panose="02000503000000000000" pitchFamily="2" charset="0"/>
                  <a:ea typeface="Roboto" panose="02000000000000000000" pitchFamily="2" charset="0"/>
                  <a:cs typeface="Roboto" panose="02000000000000000000" pitchFamily="2" charset="0"/>
                </a:rPr>
                <a:t>Pledges</a:t>
              </a:r>
            </a:p>
          </p:txBody>
        </p:sp>
        <p:sp>
          <p:nvSpPr>
            <p:cNvPr id="9" name="TextBox 8">
              <a:extLst>
                <a:ext uri="{FF2B5EF4-FFF2-40B4-BE49-F238E27FC236}">
                  <a16:creationId xmlns:a16="http://schemas.microsoft.com/office/drawing/2014/main" id="{101275AE-3A18-D4DA-78EF-AAD1CFDC28CE}"/>
                </a:ext>
              </a:extLst>
            </p:cNvPr>
            <p:cNvSpPr txBox="1"/>
            <p:nvPr/>
          </p:nvSpPr>
          <p:spPr>
            <a:xfrm>
              <a:off x="6200847" y="5333023"/>
              <a:ext cx="2348753" cy="769441"/>
            </a:xfrm>
            <a:prstGeom prst="rect">
              <a:avLst/>
            </a:prstGeom>
            <a:solidFill>
              <a:srgbClr val="DD0979"/>
            </a:solidFill>
          </p:spPr>
          <p:txBody>
            <a:bodyPr wrap="square">
              <a:spAutoFit/>
            </a:bodyPr>
            <a:lstStyle/>
            <a:p>
              <a:pPr algn="ctr"/>
              <a:r>
                <a:rPr lang="en-US" sz="2200">
                  <a:solidFill>
                    <a:schemeClr val="bg1"/>
                  </a:solidFill>
                  <a:latin typeface="SemplicitaPro" panose="02000503000000000000" pitchFamily="2" charset="0"/>
                  <a:ea typeface="Roboto" panose="02000000000000000000" pitchFamily="2" charset="0"/>
                  <a:cs typeface="Roboto" panose="02000000000000000000" pitchFamily="2" charset="0"/>
                </a:rPr>
                <a:t>Migration MPTF Contributions</a:t>
              </a:r>
            </a:p>
          </p:txBody>
        </p:sp>
      </p:grpSp>
      <p:sp>
        <p:nvSpPr>
          <p:cNvPr id="10" name="TextBox 9">
            <a:extLst>
              <a:ext uri="{FF2B5EF4-FFF2-40B4-BE49-F238E27FC236}">
                <a16:creationId xmlns:a16="http://schemas.microsoft.com/office/drawing/2014/main" id="{F683527F-AB5A-0769-0777-2F791F5032A3}"/>
              </a:ext>
            </a:extLst>
          </p:cNvPr>
          <p:cNvSpPr txBox="1"/>
          <p:nvPr/>
        </p:nvSpPr>
        <p:spPr>
          <a:xfrm>
            <a:off x="515132" y="1604700"/>
            <a:ext cx="4234997" cy="430887"/>
          </a:xfrm>
          <a:prstGeom prst="rect">
            <a:avLst/>
          </a:prstGeom>
          <a:noFill/>
        </p:spPr>
        <p:txBody>
          <a:bodyPr wrap="square">
            <a:spAutoFit/>
          </a:bodyPr>
          <a:lstStyle/>
          <a:p>
            <a:r>
              <a:rPr lang="en-US" sz="2200" b="1" i="1" dirty="0">
                <a:solidFill>
                  <a:srgbClr val="19486A"/>
                </a:solidFill>
                <a:latin typeface="SemplicitaPro" panose="02000503000000000000" pitchFamily="2" charset="0"/>
                <a:ea typeface="Roboto" panose="02000000000000000000" pitchFamily="2" charset="0"/>
                <a:cs typeface="Roboto" panose="02000000000000000000" pitchFamily="2" charset="0"/>
              </a:rPr>
              <a:t>Proposed</a:t>
            </a:r>
            <a:r>
              <a:rPr lang="en-US" sz="2200" b="1" dirty="0">
                <a:solidFill>
                  <a:srgbClr val="19486A"/>
                </a:solidFill>
                <a:latin typeface="SemplicitaPro" panose="02000503000000000000" pitchFamily="2" charset="0"/>
                <a:ea typeface="Roboto" panose="02000000000000000000" pitchFamily="2" charset="0"/>
                <a:cs typeface="Roboto" panose="02000000000000000000" pitchFamily="2" charset="0"/>
              </a:rPr>
              <a:t> Key Outcomes</a:t>
            </a:r>
          </a:p>
        </p:txBody>
      </p:sp>
      <p:sp>
        <p:nvSpPr>
          <p:cNvPr id="7" name="Rectangle 6">
            <a:extLst>
              <a:ext uri="{FF2B5EF4-FFF2-40B4-BE49-F238E27FC236}">
                <a16:creationId xmlns:a16="http://schemas.microsoft.com/office/drawing/2014/main" id="{C2BDB7D8-F922-F19E-340B-94B502C7E8FC}"/>
              </a:ext>
            </a:extLst>
          </p:cNvPr>
          <p:cNvSpPr/>
          <p:nvPr/>
        </p:nvSpPr>
        <p:spPr>
          <a:xfrm>
            <a:off x="4437974" y="5965045"/>
            <a:ext cx="2899710" cy="709199"/>
          </a:xfrm>
          <a:prstGeom prst="rect">
            <a:avLst/>
          </a:prstGeom>
          <a:solidFill>
            <a:schemeClr val="accent1">
              <a:alpha val="3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D    R     A    F    T</a:t>
            </a:r>
          </a:p>
        </p:txBody>
      </p:sp>
    </p:spTree>
    <p:extLst>
      <p:ext uri="{BB962C8B-B14F-4D97-AF65-F5344CB8AC3E}">
        <p14:creationId xmlns:p14="http://schemas.microsoft.com/office/powerpoint/2010/main" val="2233003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119FA0-0FEC-2097-0327-E8365213FECE}"/>
              </a:ext>
            </a:extLst>
          </p:cNvPr>
          <p:cNvSpPr txBox="1"/>
          <p:nvPr/>
        </p:nvSpPr>
        <p:spPr>
          <a:xfrm>
            <a:off x="988191" y="4129236"/>
            <a:ext cx="5360185" cy="369332"/>
          </a:xfrm>
          <a:prstGeom prst="rect">
            <a:avLst/>
          </a:prstGeom>
          <a:noFill/>
        </p:spPr>
        <p:txBody>
          <a:bodyPr wrap="none" rtlCol="0">
            <a:spAutoFit/>
          </a:bodyPr>
          <a:lstStyle/>
          <a:p>
            <a:r>
              <a:rPr lang="en-US" b="1" dirty="0"/>
              <a:t>For questions, please write to: escap-sdd@un.org</a:t>
            </a:r>
          </a:p>
        </p:txBody>
      </p:sp>
    </p:spTree>
    <p:extLst>
      <p:ext uri="{BB962C8B-B14F-4D97-AF65-F5344CB8AC3E}">
        <p14:creationId xmlns:p14="http://schemas.microsoft.com/office/powerpoint/2010/main" val="2172452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2">
          <a:extLst>
            <a:ext uri="{FF2B5EF4-FFF2-40B4-BE49-F238E27FC236}">
              <a16:creationId xmlns:a16="http://schemas.microsoft.com/office/drawing/2014/main" id="{BD636F0F-0B88-E3FE-64C5-82630EB84427}"/>
            </a:ext>
          </a:extLst>
        </p:cNvPr>
        <p:cNvGrpSpPr/>
        <p:nvPr/>
      </p:nvGrpSpPr>
      <p:grpSpPr>
        <a:xfrm>
          <a:off x="0" y="0"/>
          <a:ext cx="0" cy="0"/>
          <a:chOff x="0" y="0"/>
          <a:chExt cx="0" cy="0"/>
        </a:xfrm>
      </p:grpSpPr>
      <p:sp>
        <p:nvSpPr>
          <p:cNvPr id="427" name="Google Shape;427;p18">
            <a:extLst>
              <a:ext uri="{FF2B5EF4-FFF2-40B4-BE49-F238E27FC236}">
                <a16:creationId xmlns:a16="http://schemas.microsoft.com/office/drawing/2014/main" id="{4B14A74A-E36B-7E35-91C4-A4C7101BE843}"/>
              </a:ext>
            </a:extLst>
          </p:cNvPr>
          <p:cNvSpPr txBox="1"/>
          <p:nvPr/>
        </p:nvSpPr>
        <p:spPr>
          <a:xfrm>
            <a:off x="730621" y="312531"/>
            <a:ext cx="10475527" cy="906356"/>
          </a:xfrm>
          <a:prstGeom prst="rect">
            <a:avLst/>
          </a:prstGeom>
          <a:noFill/>
          <a:ln>
            <a:noFill/>
          </a:ln>
        </p:spPr>
        <p:txBody>
          <a:bodyPr spcFirstLastPara="1" wrap="square" lIns="121900" tIns="60933" rIns="121900" bIns="6093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007CBB"/>
                </a:solidFill>
                <a:effectLst/>
                <a:uLnTx/>
                <a:uFillTx/>
                <a:latin typeface="SemplicitaPro" panose="02000503000000000000" pitchFamily="2" charset="0"/>
                <a:ea typeface="Roboto"/>
                <a:cs typeface="Roboto"/>
              </a:rPr>
              <a:t>GCM follow-up and r</a:t>
            </a:r>
            <a:r>
              <a:rPr lang="en-GB" sz="3600" b="1" err="1">
                <a:solidFill>
                  <a:srgbClr val="007CBB"/>
                </a:solidFill>
                <a:latin typeface="SemplicitaPro" panose="02000503000000000000" pitchFamily="2" charset="0"/>
                <a:ea typeface="Roboto"/>
                <a:cs typeface="Roboto"/>
              </a:rPr>
              <a:t>eview</a:t>
            </a:r>
            <a:endParaRPr kumimoji="0" lang="en-GB" sz="3600" b="1" i="0" u="none" strike="noStrike" kern="1200" cap="none" spc="0" normalizeH="0" baseline="0" noProof="0">
              <a:ln>
                <a:noFill/>
              </a:ln>
              <a:solidFill>
                <a:srgbClr val="007CBB"/>
              </a:solidFill>
              <a:effectLst/>
              <a:uLnTx/>
              <a:uFillTx/>
              <a:latin typeface="SemplicitaPro" panose="02000503000000000000" pitchFamily="2" charset="0"/>
              <a:ea typeface="Roboto" panose="02000000000000000000" pitchFamily="2" charset="0"/>
              <a:cs typeface="Roboto" panose="02000000000000000000" pitchFamily="2" charset="0"/>
            </a:endParaRPr>
          </a:p>
        </p:txBody>
      </p:sp>
      <p:pic>
        <p:nvPicPr>
          <p:cNvPr id="6" name="Picture 5" descr="A black background with colorful figures&#10;&#10;Description automatically generated with medium confidence">
            <a:extLst>
              <a:ext uri="{FF2B5EF4-FFF2-40B4-BE49-F238E27FC236}">
                <a16:creationId xmlns:a16="http://schemas.microsoft.com/office/drawing/2014/main" id="{C4EA4561-C846-1FBF-978C-376368738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9929" y="6191414"/>
            <a:ext cx="3173897" cy="445026"/>
          </a:xfrm>
          <a:prstGeom prst="rect">
            <a:avLst/>
          </a:prstGeom>
        </p:spPr>
      </p:pic>
      <p:pic>
        <p:nvPicPr>
          <p:cNvPr id="2" name="Picture 1">
            <a:extLst>
              <a:ext uri="{FF2B5EF4-FFF2-40B4-BE49-F238E27FC236}">
                <a16:creationId xmlns:a16="http://schemas.microsoft.com/office/drawing/2014/main" id="{DFA9C4EC-4C08-A596-BF9A-E977537FF8D4}"/>
              </a:ext>
            </a:extLst>
          </p:cNvPr>
          <p:cNvPicPr>
            <a:picLocks noChangeAspect="1"/>
          </p:cNvPicPr>
          <p:nvPr/>
        </p:nvPicPr>
        <p:blipFill rotWithShape="1">
          <a:blip r:embed="rId4">
            <a:extLst>
              <a:ext uri="{28A0092B-C50C-407E-A947-70E740481C1C}">
                <a14:useLocalDpi xmlns:a14="http://schemas.microsoft.com/office/drawing/2010/main" val="0"/>
              </a:ext>
            </a:extLst>
          </a:blip>
          <a:srcRect t="97682"/>
          <a:stretch/>
        </p:blipFill>
        <p:spPr>
          <a:xfrm>
            <a:off x="0" y="6747215"/>
            <a:ext cx="12192000" cy="158989"/>
          </a:xfrm>
          <a:prstGeom prst="rect">
            <a:avLst/>
          </a:prstGeom>
        </p:spPr>
      </p:pic>
      <p:sp>
        <p:nvSpPr>
          <p:cNvPr id="4" name="TextBox 3">
            <a:extLst>
              <a:ext uri="{FF2B5EF4-FFF2-40B4-BE49-F238E27FC236}">
                <a16:creationId xmlns:a16="http://schemas.microsoft.com/office/drawing/2014/main" id="{A79A10D0-549D-A8E5-E0E0-D62E7050CD29}"/>
              </a:ext>
            </a:extLst>
          </p:cNvPr>
          <p:cNvSpPr txBox="1"/>
          <p:nvPr/>
        </p:nvSpPr>
        <p:spPr>
          <a:xfrm>
            <a:off x="730621" y="1112695"/>
            <a:ext cx="6098720" cy="492443"/>
          </a:xfrm>
          <a:prstGeom prst="rect">
            <a:avLst/>
          </a:prstGeom>
          <a:noFill/>
        </p:spPr>
        <p:txBody>
          <a:bodyPr wrap="square">
            <a:spAutoFit/>
          </a:bodyPr>
          <a:lstStyle/>
          <a:p>
            <a:pPr marR="0" lvl="0">
              <a:spcBef>
                <a:spcPts val="800"/>
              </a:spcBef>
              <a:spcAft>
                <a:spcPts val="400"/>
              </a:spcAft>
            </a:pPr>
            <a:r>
              <a:rPr lang="en-US" sz="2600">
                <a:solidFill>
                  <a:srgbClr val="19486A"/>
                </a:solidFill>
                <a:latin typeface="SemplicitaPro" panose="02000503000000000000" pitchFamily="50" charset="0"/>
                <a:ea typeface="Roboto" panose="02000000000000000000" pitchFamily="2" charset="0"/>
              </a:rPr>
              <a:t>Timeline</a:t>
            </a:r>
          </a:p>
        </p:txBody>
      </p:sp>
      <p:pic>
        <p:nvPicPr>
          <p:cNvPr id="5" name="Picture 4">
            <a:extLst>
              <a:ext uri="{FF2B5EF4-FFF2-40B4-BE49-F238E27FC236}">
                <a16:creationId xmlns:a16="http://schemas.microsoft.com/office/drawing/2014/main" id="{D40BFD0E-6E62-E781-B355-6660C5BAFFFA}"/>
              </a:ext>
            </a:extLst>
          </p:cNvPr>
          <p:cNvPicPr>
            <a:picLocks noChangeAspect="1"/>
          </p:cNvPicPr>
          <p:nvPr/>
        </p:nvPicPr>
        <p:blipFill>
          <a:blip r:embed="rId5"/>
          <a:stretch>
            <a:fillRect/>
          </a:stretch>
        </p:blipFill>
        <p:spPr>
          <a:xfrm>
            <a:off x="730621" y="1605138"/>
            <a:ext cx="10782854" cy="4280120"/>
          </a:xfrm>
          <a:prstGeom prst="rect">
            <a:avLst/>
          </a:prstGeom>
        </p:spPr>
      </p:pic>
    </p:spTree>
    <p:extLst>
      <p:ext uri="{BB962C8B-B14F-4D97-AF65-F5344CB8AC3E}">
        <p14:creationId xmlns:p14="http://schemas.microsoft.com/office/powerpoint/2010/main" val="498297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EE7A8-BDD8-8CAC-24ED-74E6FA17B478}"/>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72CFAEBA-B23F-4A64-D45F-29B046632BA3}"/>
              </a:ext>
            </a:extLst>
          </p:cNvPr>
          <p:cNvGrpSpPr/>
          <p:nvPr/>
        </p:nvGrpSpPr>
        <p:grpSpPr>
          <a:xfrm>
            <a:off x="327023" y="181702"/>
            <a:ext cx="11781806" cy="628089"/>
            <a:chOff x="192656" y="36089"/>
            <a:chExt cx="11781806" cy="628089"/>
          </a:xfrm>
        </p:grpSpPr>
        <p:pic>
          <p:nvPicPr>
            <p:cNvPr id="18" name="Picture 17" descr="A close-up of a logo&#10;&#10;Description automatically generated">
              <a:extLst>
                <a:ext uri="{FF2B5EF4-FFF2-40B4-BE49-F238E27FC236}">
                  <a16:creationId xmlns:a16="http://schemas.microsoft.com/office/drawing/2014/main" id="{9FF4C2BE-6F55-0636-E5DB-0ECBDF764122}"/>
                </a:ext>
              </a:extLst>
            </p:cNvPr>
            <p:cNvPicPr>
              <a:picLocks noChangeAspect="1"/>
            </p:cNvPicPr>
            <p:nvPr/>
          </p:nvPicPr>
          <p:blipFill>
            <a:blip r:embed="rId3"/>
            <a:stretch>
              <a:fillRect/>
            </a:stretch>
          </p:blipFill>
          <p:spPr>
            <a:xfrm>
              <a:off x="9872490" y="36089"/>
              <a:ext cx="2101972" cy="592736"/>
            </a:xfrm>
            <a:prstGeom prst="rect">
              <a:avLst/>
            </a:prstGeom>
          </p:spPr>
        </p:pic>
        <p:pic>
          <p:nvPicPr>
            <p:cNvPr id="19" name="Picture 18" descr="A blue and black logo&#10;&#10;Description automatically generated">
              <a:extLst>
                <a:ext uri="{FF2B5EF4-FFF2-40B4-BE49-F238E27FC236}">
                  <a16:creationId xmlns:a16="http://schemas.microsoft.com/office/drawing/2014/main" id="{48A5368D-6B1E-E8BC-E5F2-7144AD7072E1}"/>
                </a:ext>
              </a:extLst>
            </p:cNvPr>
            <p:cNvPicPr>
              <a:picLocks noChangeAspect="1"/>
            </p:cNvPicPr>
            <p:nvPr/>
          </p:nvPicPr>
          <p:blipFill>
            <a:blip r:embed="rId4"/>
            <a:stretch>
              <a:fillRect/>
            </a:stretch>
          </p:blipFill>
          <p:spPr>
            <a:xfrm>
              <a:off x="192656" y="36089"/>
              <a:ext cx="1894936" cy="592000"/>
            </a:xfrm>
            <a:prstGeom prst="rect">
              <a:avLst/>
            </a:prstGeom>
          </p:spPr>
        </p:pic>
        <p:pic>
          <p:nvPicPr>
            <p:cNvPr id="20" name="Picture 19" descr="A close-up of a logo&#10;&#10;Description automatically generated">
              <a:extLst>
                <a:ext uri="{FF2B5EF4-FFF2-40B4-BE49-F238E27FC236}">
                  <a16:creationId xmlns:a16="http://schemas.microsoft.com/office/drawing/2014/main" id="{FFAA37DC-48FC-244C-9CED-B6DBB4953379}"/>
                </a:ext>
              </a:extLst>
            </p:cNvPr>
            <p:cNvPicPr>
              <a:picLocks noChangeAspect="1"/>
            </p:cNvPicPr>
            <p:nvPr/>
          </p:nvPicPr>
          <p:blipFill>
            <a:blip r:embed="rId5"/>
            <a:stretch>
              <a:fillRect/>
            </a:stretch>
          </p:blipFill>
          <p:spPr>
            <a:xfrm>
              <a:off x="5272575" y="36089"/>
              <a:ext cx="1136860" cy="628089"/>
            </a:xfrm>
            <a:prstGeom prst="rect">
              <a:avLst/>
            </a:prstGeom>
          </p:spPr>
        </p:pic>
      </p:grpSp>
      <p:pic>
        <p:nvPicPr>
          <p:cNvPr id="15" name="Picture 14" descr="A qr code with a white background&#10;&#10;AI-generated content may be incorrect.">
            <a:extLst>
              <a:ext uri="{FF2B5EF4-FFF2-40B4-BE49-F238E27FC236}">
                <a16:creationId xmlns:a16="http://schemas.microsoft.com/office/drawing/2014/main" id="{11372874-6ECE-9795-310B-C1AB19999112}"/>
              </a:ext>
            </a:extLst>
          </p:cNvPr>
          <p:cNvPicPr>
            <a:picLocks noChangeAspect="1"/>
          </p:cNvPicPr>
          <p:nvPr/>
        </p:nvPicPr>
        <p:blipFill>
          <a:blip r:embed="rId6"/>
          <a:stretch>
            <a:fillRect/>
          </a:stretch>
        </p:blipFill>
        <p:spPr>
          <a:xfrm>
            <a:off x="10233043" y="2835095"/>
            <a:ext cx="1078913" cy="1078913"/>
          </a:xfrm>
          <a:prstGeom prst="rect">
            <a:avLst/>
          </a:prstGeom>
        </p:spPr>
      </p:pic>
      <p:sp>
        <p:nvSpPr>
          <p:cNvPr id="4" name="TextBox 3">
            <a:extLst>
              <a:ext uri="{FF2B5EF4-FFF2-40B4-BE49-F238E27FC236}">
                <a16:creationId xmlns:a16="http://schemas.microsoft.com/office/drawing/2014/main" id="{3808BC69-2C26-DD2C-856F-1C5194A1F90F}"/>
              </a:ext>
            </a:extLst>
          </p:cNvPr>
          <p:cNvSpPr txBox="1"/>
          <p:nvPr/>
        </p:nvSpPr>
        <p:spPr>
          <a:xfrm>
            <a:off x="352776" y="828419"/>
            <a:ext cx="6025261" cy="5786456"/>
          </a:xfrm>
          <a:prstGeom prst="rect">
            <a:avLst/>
          </a:prstGeom>
          <a:noFill/>
        </p:spPr>
        <p:txBody>
          <a:bodyPr wrap="square" rtlCol="0">
            <a:spAutoFit/>
          </a:bodyPr>
          <a:lstStyle/>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Event summary</a:t>
            </a:r>
          </a:p>
          <a:p>
            <a:pPr>
              <a:spcBef>
                <a:spcPts val="60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Dates and location:  </a:t>
            </a:r>
          </a:p>
          <a:p>
            <a:pPr indent="-285750" defTabSz="711200">
              <a:spcBef>
                <a:spcPts val="600"/>
              </a:spcBef>
              <a:buFont typeface="Arial" panose="020B0604020202020204" pitchFamily="34" charset="0"/>
              <a:buChar char="•"/>
            </a:pPr>
            <a:r>
              <a:rPr lang="en-US" sz="2000" kern="0" dirty="0">
                <a:solidFill>
                  <a:srgbClr val="063A6D"/>
                </a:solidFill>
                <a:latin typeface="Roboto" panose="02000000000000000000" pitchFamily="2" charset="0"/>
                <a:ea typeface="Roboto" panose="02000000000000000000" pitchFamily="2" charset="0"/>
                <a:cs typeface="Roboto" panose="02000000000000000000" pitchFamily="2" charset="0"/>
              </a:rPr>
              <a:t>4-6 February 2025 + Stakeholder Forum (3 Feb.)</a:t>
            </a:r>
          </a:p>
          <a:p>
            <a:pPr>
              <a:spcBef>
                <a:spcPts val="60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Attendance: </a:t>
            </a:r>
          </a:p>
          <a:p>
            <a:pPr indent="-285750" defTabSz="711200">
              <a:spcBef>
                <a:spcPts val="600"/>
              </a:spcBef>
              <a:buFont typeface="Arial" panose="020B0604020202020204" pitchFamily="34" charset="0"/>
              <a:buChar char="•"/>
            </a:pPr>
            <a:r>
              <a:rPr lang="en-US" sz="2000" kern="0" dirty="0">
                <a:solidFill>
                  <a:srgbClr val="063A6D"/>
                </a:solidFill>
                <a:latin typeface="Roboto" panose="02000000000000000000" pitchFamily="2" charset="0"/>
                <a:ea typeface="Roboto" panose="02000000000000000000" pitchFamily="2" charset="0"/>
                <a:cs typeface="Roboto" panose="02000000000000000000" pitchFamily="2" charset="0"/>
              </a:rPr>
              <a:t>30 ESCAP member States and 10 observers</a:t>
            </a:r>
          </a:p>
          <a:p>
            <a:pPr marL="285750" indent="-285750" defTabSz="711200">
              <a:spcBef>
                <a:spcPts val="600"/>
              </a:spcBef>
              <a:buFont typeface="Arial" panose="020B0604020202020204" pitchFamily="34" charset="0"/>
              <a:buChar char="•"/>
            </a:pPr>
            <a:r>
              <a:rPr lang="en-GB" sz="2000" kern="0" dirty="0">
                <a:solidFill>
                  <a:srgbClr val="063A6D"/>
                </a:solidFill>
                <a:latin typeface="Roboto" panose="02000000000000000000" pitchFamily="2" charset="0"/>
                <a:ea typeface="Roboto" panose="02000000000000000000" pitchFamily="2" charset="0"/>
                <a:cs typeface="Roboto" panose="02000000000000000000" pitchFamily="2" charset="0"/>
              </a:rPr>
              <a:t>120 intergovernmental organizations, United Nations bodies, civil society organizations and other entities (among them, about </a:t>
            </a:r>
            <a:r>
              <a:rPr lang="en-US" sz="2000" kern="0" dirty="0">
                <a:solidFill>
                  <a:srgbClr val="063A6D"/>
                </a:solidFill>
                <a:latin typeface="Roboto" panose="02000000000000000000" pitchFamily="2" charset="0"/>
                <a:ea typeface="Roboto" panose="02000000000000000000" pitchFamily="2" charset="0"/>
                <a:cs typeface="Roboto" panose="02000000000000000000" pitchFamily="2" charset="0"/>
              </a:rPr>
              <a:t>100 stakeholder organizations)</a:t>
            </a:r>
          </a:p>
          <a:p>
            <a:pPr defTabSz="711200">
              <a:spcBef>
                <a:spcPts val="60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Bureau:</a:t>
            </a:r>
          </a:p>
          <a:p>
            <a:pPr defTabSz="711200">
              <a:spcBef>
                <a:spcPts val="60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Chair: </a:t>
            </a:r>
            <a:r>
              <a:rPr lang="en-CA" sz="2000" kern="0" dirty="0">
                <a:solidFill>
                  <a:srgbClr val="063A6D"/>
                </a:solidFill>
                <a:latin typeface="Roboto" panose="02000000000000000000" pitchFamily="2" charset="0"/>
                <a:ea typeface="Roboto" panose="02000000000000000000" pitchFamily="2" charset="0"/>
                <a:cs typeface="Roboto" panose="02000000000000000000" pitchFamily="2" charset="0"/>
              </a:rPr>
              <a:t>Mr. Viliame Naupoto (Fiji)</a:t>
            </a:r>
          </a:p>
          <a:p>
            <a:pPr>
              <a:lnSpc>
                <a:spcPct val="150000"/>
              </a:lnSpc>
              <a:spcBef>
                <a:spcPts val="60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Vice-Chairs: </a:t>
            </a:r>
          </a:p>
          <a:p>
            <a:pPr indent="-285750" defTabSz="711200">
              <a:lnSpc>
                <a:spcPct val="110000"/>
              </a:lnSpc>
              <a:spcBef>
                <a:spcPts val="600"/>
              </a:spcBef>
              <a:buFont typeface="Arial" panose="020B0604020202020204" pitchFamily="34" charset="0"/>
              <a:buChar char="•"/>
            </a:pPr>
            <a:r>
              <a:rPr lang="en-CA" sz="2000" kern="0" dirty="0">
                <a:solidFill>
                  <a:srgbClr val="063A6D"/>
                </a:solidFill>
                <a:latin typeface="Roboto" panose="02000000000000000000" pitchFamily="2" charset="0"/>
                <a:ea typeface="Roboto" panose="02000000000000000000" pitchFamily="2" charset="0"/>
                <a:cs typeface="Roboto" panose="02000000000000000000" pitchFamily="2" charset="0"/>
              </a:rPr>
              <a:t>Ms. Chou Bun Eng (Cambodia)</a:t>
            </a:r>
          </a:p>
          <a:p>
            <a:pPr indent="-285750" defTabSz="711200">
              <a:lnSpc>
                <a:spcPct val="110000"/>
              </a:lnSpc>
              <a:spcBef>
                <a:spcPts val="600"/>
              </a:spcBef>
              <a:buFont typeface="Arial" panose="020B0604020202020204" pitchFamily="34" charset="0"/>
              <a:buChar char="•"/>
            </a:pPr>
            <a:r>
              <a:rPr lang="en-CA" sz="2000" kern="0" dirty="0">
                <a:solidFill>
                  <a:srgbClr val="063A6D"/>
                </a:solidFill>
                <a:latin typeface="Roboto" panose="02000000000000000000" pitchFamily="2" charset="0"/>
                <a:ea typeface="Roboto" panose="02000000000000000000" pitchFamily="2" charset="0"/>
                <a:cs typeface="Roboto" panose="02000000000000000000" pitchFamily="2" charset="0"/>
              </a:rPr>
              <a:t>Mr. Faiyaz Murshid Kazi (Bangladesh)</a:t>
            </a:r>
          </a:p>
          <a:p>
            <a:pPr indent="-285750" defTabSz="711200">
              <a:lnSpc>
                <a:spcPct val="110000"/>
              </a:lnSpc>
              <a:spcBef>
                <a:spcPts val="600"/>
              </a:spcBef>
              <a:buFont typeface="Arial" panose="020B0604020202020204" pitchFamily="34" charset="0"/>
              <a:buChar char="•"/>
            </a:pPr>
            <a:r>
              <a:rPr lang="en-CA" sz="2000" kern="0" dirty="0">
                <a:solidFill>
                  <a:srgbClr val="063A6D"/>
                </a:solidFill>
                <a:latin typeface="Roboto" panose="02000000000000000000" pitchFamily="2" charset="0"/>
                <a:ea typeface="Roboto" panose="02000000000000000000" pitchFamily="2" charset="0"/>
                <a:cs typeface="Roboto" panose="02000000000000000000" pitchFamily="2" charset="0"/>
              </a:rPr>
              <a:t>Ms. Indah Nuria Savitri (Indonesia)</a:t>
            </a:r>
            <a:endParaRPr lang="en-US" dirty="0"/>
          </a:p>
        </p:txBody>
      </p:sp>
      <p:sp>
        <p:nvSpPr>
          <p:cNvPr id="9" name="TextBox 8">
            <a:extLst>
              <a:ext uri="{FF2B5EF4-FFF2-40B4-BE49-F238E27FC236}">
                <a16:creationId xmlns:a16="http://schemas.microsoft.com/office/drawing/2014/main" id="{8EA57901-5578-DC59-6FBF-4E77262069FD}"/>
              </a:ext>
            </a:extLst>
          </p:cNvPr>
          <p:cNvSpPr txBox="1"/>
          <p:nvPr/>
        </p:nvSpPr>
        <p:spPr>
          <a:xfrm>
            <a:off x="9535807" y="3775224"/>
            <a:ext cx="2303417" cy="1169551"/>
          </a:xfrm>
          <a:prstGeom prst="rect">
            <a:avLst/>
          </a:prstGeom>
          <a:noFill/>
        </p:spPr>
        <p:txBody>
          <a:bodyPr wrap="square">
            <a:spAutoFit/>
          </a:bodyPr>
          <a:lstStyle/>
          <a:p>
            <a:r>
              <a:rPr lang="en-CA" sz="1400" kern="0" dirty="0">
                <a:solidFill>
                  <a:srgbClr val="063A6D"/>
                </a:solidFill>
                <a:latin typeface="Roboto" panose="02000000000000000000" pitchFamily="2" charset="0"/>
                <a:ea typeface="Roboto" panose="02000000000000000000" pitchFamily="2" charset="0"/>
                <a:cs typeface="Roboto" panose="02000000000000000000" pitchFamily="2" charset="0"/>
              </a:rPr>
              <a:t>https://www.unescap.org/events/2025/second-asia-pacific-regional-review-implementation-global-compact-safe-orderly-and</a:t>
            </a:r>
            <a:endParaRPr lang="en-US" sz="1400" dirty="0"/>
          </a:p>
        </p:txBody>
      </p:sp>
      <p:pic>
        <p:nvPicPr>
          <p:cNvPr id="1026" name="Picture 2" descr="GCM Regional Review-Day1-Opening">
            <a:extLst>
              <a:ext uri="{FF2B5EF4-FFF2-40B4-BE49-F238E27FC236}">
                <a16:creationId xmlns:a16="http://schemas.microsoft.com/office/drawing/2014/main" id="{A69CD922-7E07-AFDE-D2D7-0C0371CA061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44619" y="985299"/>
            <a:ext cx="2477334" cy="187815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CM Regional Review-Day1-Opening">
            <a:extLst>
              <a:ext uri="{FF2B5EF4-FFF2-40B4-BE49-F238E27FC236}">
                <a16:creationId xmlns:a16="http://schemas.microsoft.com/office/drawing/2014/main" id="{6CD558BA-0AE1-E139-521A-712764ADE4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3802" y="1007839"/>
            <a:ext cx="2817234" cy="18781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C03A4EE-7BEA-A00D-3418-1652CAA793E8}"/>
              </a:ext>
            </a:extLst>
          </p:cNvPr>
          <p:cNvSpPr txBox="1"/>
          <p:nvPr/>
        </p:nvSpPr>
        <p:spPr>
          <a:xfrm>
            <a:off x="9544619" y="2931829"/>
            <a:ext cx="2477334" cy="1920155"/>
          </a:xfrm>
          <a:prstGeom prst="rect">
            <a:avLst/>
          </a:prstGeom>
          <a:noFill/>
          <a:ln>
            <a:solidFill>
              <a:srgbClr val="9F9F9F"/>
            </a:solidFill>
          </a:ln>
        </p:spPr>
        <p:txBody>
          <a:bodyPr wrap="square" rtlCol="0">
            <a:spAutoFit/>
          </a:bodyPr>
          <a:lstStyle/>
          <a:p>
            <a:endParaRPr lang="en-US" dirty="0"/>
          </a:p>
        </p:txBody>
      </p:sp>
      <p:pic>
        <p:nvPicPr>
          <p:cNvPr id="1030" name="Picture 6" descr="GCM2025-Day1-Opening">
            <a:extLst>
              <a:ext uri="{FF2B5EF4-FFF2-40B4-BE49-F238E27FC236}">
                <a16:creationId xmlns:a16="http://schemas.microsoft.com/office/drawing/2014/main" id="{0C0913EB-B542-4C39-A5A5-070D9911F9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3803" y="2998245"/>
            <a:ext cx="2817234" cy="18781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C53549F-6732-72F6-E9B0-04E0CCAE2E32}"/>
              </a:ext>
            </a:extLst>
          </p:cNvPr>
          <p:cNvPicPr>
            <a:picLocks noChangeAspect="1"/>
          </p:cNvPicPr>
          <p:nvPr/>
        </p:nvPicPr>
        <p:blipFill>
          <a:blip r:embed="rId10"/>
          <a:stretch>
            <a:fillRect/>
          </a:stretch>
        </p:blipFill>
        <p:spPr>
          <a:xfrm>
            <a:off x="6560765" y="4944775"/>
            <a:ext cx="5461188" cy="1810772"/>
          </a:xfrm>
          <a:prstGeom prst="rect">
            <a:avLst/>
          </a:prstGeom>
        </p:spPr>
      </p:pic>
    </p:spTree>
    <p:extLst>
      <p:ext uri="{BB962C8B-B14F-4D97-AF65-F5344CB8AC3E}">
        <p14:creationId xmlns:p14="http://schemas.microsoft.com/office/powerpoint/2010/main" val="3298355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BDFE83-68CE-DC80-7FBE-A2B960428534}"/>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3154F224-A458-A82D-8C6A-513CFCE8F92D}"/>
              </a:ext>
            </a:extLst>
          </p:cNvPr>
          <p:cNvGrpSpPr/>
          <p:nvPr/>
        </p:nvGrpSpPr>
        <p:grpSpPr>
          <a:xfrm>
            <a:off x="327023" y="181702"/>
            <a:ext cx="11781806" cy="628089"/>
            <a:chOff x="192656" y="36089"/>
            <a:chExt cx="11781806" cy="628089"/>
          </a:xfrm>
        </p:grpSpPr>
        <p:pic>
          <p:nvPicPr>
            <p:cNvPr id="18" name="Picture 17" descr="A close-up of a logo&#10;&#10;Description automatically generated">
              <a:extLst>
                <a:ext uri="{FF2B5EF4-FFF2-40B4-BE49-F238E27FC236}">
                  <a16:creationId xmlns:a16="http://schemas.microsoft.com/office/drawing/2014/main" id="{E480EFA0-BD36-9684-CEBB-2FD2DB2C2D06}"/>
                </a:ext>
              </a:extLst>
            </p:cNvPr>
            <p:cNvPicPr>
              <a:picLocks noChangeAspect="1"/>
            </p:cNvPicPr>
            <p:nvPr/>
          </p:nvPicPr>
          <p:blipFill>
            <a:blip r:embed="rId3"/>
            <a:stretch>
              <a:fillRect/>
            </a:stretch>
          </p:blipFill>
          <p:spPr>
            <a:xfrm>
              <a:off x="9872490" y="36089"/>
              <a:ext cx="2101972" cy="592736"/>
            </a:xfrm>
            <a:prstGeom prst="rect">
              <a:avLst/>
            </a:prstGeom>
          </p:spPr>
        </p:pic>
        <p:pic>
          <p:nvPicPr>
            <p:cNvPr id="19" name="Picture 18" descr="A blue and black logo&#10;&#10;Description automatically generated">
              <a:extLst>
                <a:ext uri="{FF2B5EF4-FFF2-40B4-BE49-F238E27FC236}">
                  <a16:creationId xmlns:a16="http://schemas.microsoft.com/office/drawing/2014/main" id="{22677720-C9BA-42E0-5A67-AA925375C900}"/>
                </a:ext>
              </a:extLst>
            </p:cNvPr>
            <p:cNvPicPr>
              <a:picLocks noChangeAspect="1"/>
            </p:cNvPicPr>
            <p:nvPr/>
          </p:nvPicPr>
          <p:blipFill>
            <a:blip r:embed="rId4"/>
            <a:stretch>
              <a:fillRect/>
            </a:stretch>
          </p:blipFill>
          <p:spPr>
            <a:xfrm>
              <a:off x="192656" y="36089"/>
              <a:ext cx="1894936" cy="592000"/>
            </a:xfrm>
            <a:prstGeom prst="rect">
              <a:avLst/>
            </a:prstGeom>
          </p:spPr>
        </p:pic>
        <p:pic>
          <p:nvPicPr>
            <p:cNvPr id="20" name="Picture 19" descr="A close-up of a logo&#10;&#10;Description automatically generated">
              <a:extLst>
                <a:ext uri="{FF2B5EF4-FFF2-40B4-BE49-F238E27FC236}">
                  <a16:creationId xmlns:a16="http://schemas.microsoft.com/office/drawing/2014/main" id="{7AB103A5-D04E-0A65-490E-4F87CDE6770E}"/>
                </a:ext>
              </a:extLst>
            </p:cNvPr>
            <p:cNvPicPr>
              <a:picLocks noChangeAspect="1"/>
            </p:cNvPicPr>
            <p:nvPr/>
          </p:nvPicPr>
          <p:blipFill>
            <a:blip r:embed="rId5"/>
            <a:stretch>
              <a:fillRect/>
            </a:stretch>
          </p:blipFill>
          <p:spPr>
            <a:xfrm>
              <a:off x="5272575" y="36089"/>
              <a:ext cx="1136860" cy="628089"/>
            </a:xfrm>
            <a:prstGeom prst="rect">
              <a:avLst/>
            </a:prstGeom>
          </p:spPr>
        </p:pic>
      </p:grpSp>
      <p:sp>
        <p:nvSpPr>
          <p:cNvPr id="4" name="TextBox 3">
            <a:extLst>
              <a:ext uri="{FF2B5EF4-FFF2-40B4-BE49-F238E27FC236}">
                <a16:creationId xmlns:a16="http://schemas.microsoft.com/office/drawing/2014/main" id="{D1F9D3C7-7E43-5F36-BA90-B6A503026E9C}"/>
              </a:ext>
            </a:extLst>
          </p:cNvPr>
          <p:cNvSpPr txBox="1"/>
          <p:nvPr/>
        </p:nvSpPr>
        <p:spPr>
          <a:xfrm>
            <a:off x="423014" y="809791"/>
            <a:ext cx="10854457" cy="5724644"/>
          </a:xfrm>
          <a:prstGeom prst="rect">
            <a:avLst/>
          </a:prstGeom>
          <a:noFill/>
        </p:spPr>
        <p:txBody>
          <a:bodyPr wrap="square" rtlCol="0">
            <a:spAutoFit/>
          </a:bodyPr>
          <a:lstStyle/>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Parliamentary documents</a:t>
            </a:r>
          </a:p>
          <a:p>
            <a:pPr marL="285750" indent="-285750" algn="l">
              <a:buFont typeface="Arial" panose="020B0604020202020204" pitchFamily="34" charset="0"/>
              <a:buChar char="•"/>
            </a:pP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Review of </a:t>
            </a: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progress and challenges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with regard to implementing the Global Compact </a:t>
            </a:r>
          </a:p>
          <a:p>
            <a:pPr algn="l"/>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for Safe, Orderly and Regular Migration in Asia and the Pacific -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hlinkClick r:id="rId6"/>
              </a:rPr>
              <a:t>ESCAP/GCM/2025/2</a:t>
            </a:r>
            <a:endParaRPr lang="en-US"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pPr marL="285750" indent="-285750" algn="l">
              <a:buFont typeface="Arial" panose="020B0604020202020204" pitchFamily="34" charset="0"/>
              <a:buChar char="•"/>
            </a:pP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Linking the </a:t>
            </a: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Global Compact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for Safe, Orderly and Regular Migration and the </a:t>
            </a: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2030 Agenda </a:t>
            </a:r>
          </a:p>
          <a:p>
            <a:pPr algn="l"/>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for Sustainable Development in the context of international migration in Asia and </a:t>
            </a:r>
          </a:p>
          <a:p>
            <a:pPr algn="l"/>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the Pacific -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hlinkClick r:id="rId7"/>
              </a:rPr>
              <a:t>ESCAP/GCM/2025/3</a:t>
            </a:r>
            <a:endParaRPr lang="en-US"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pPr marL="285750" indent="-285750" algn="l">
              <a:buFont typeface="Arial" panose="020B0604020202020204" pitchFamily="34" charset="0"/>
              <a:buChar char="•"/>
            </a:pP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Reports on </a:t>
            </a: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stakeholder consultations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on the Second Asia-Pacific Regional Review </a:t>
            </a:r>
          </a:p>
          <a:p>
            <a:pPr algn="l"/>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of Implementation of the Global Compact for Safe, Orderly and Regular Migration</a:t>
            </a:r>
          </a:p>
          <a:p>
            <a:pPr algn="l"/>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hlinkClick r:id="rId8"/>
              </a:rPr>
              <a:t>ESCAP/GCM/2025/4</a:t>
            </a:r>
            <a:endParaRPr lang="en-US"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pPr algn="ctr"/>
            <a:endPar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High-level panel, round tables, side events and special event</a:t>
            </a:r>
          </a:p>
          <a:p>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High-Level Panel</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on Regular Pathways for Migration</a:t>
            </a:r>
            <a:endParaRPr lang="en-CA"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r>
              <a:rPr lang="en-CA" b="1" kern="0" dirty="0">
                <a:solidFill>
                  <a:srgbClr val="063A6D"/>
                </a:solidFill>
                <a:latin typeface="Roboto" panose="02000000000000000000" pitchFamily="2" charset="0"/>
                <a:ea typeface="Roboto" panose="02000000000000000000" pitchFamily="2" charset="0"/>
                <a:cs typeface="Roboto" panose="02000000000000000000" pitchFamily="2" charset="0"/>
              </a:rPr>
              <a:t>4 Round tables</a:t>
            </a:r>
          </a:p>
          <a:p>
            <a:pPr marL="342900" indent="-342900">
              <a:buFont typeface="Arial" panose="020B0604020202020204" pitchFamily="34" charset="0"/>
              <a:buChar char="•"/>
            </a:pPr>
            <a:r>
              <a:rPr lang="en-CA" kern="0" dirty="0">
                <a:solidFill>
                  <a:srgbClr val="063A6D"/>
                </a:solidFill>
                <a:latin typeface="Roboto" panose="02000000000000000000" pitchFamily="2" charset="0"/>
                <a:ea typeface="Roboto" panose="02000000000000000000" pitchFamily="2" charset="0"/>
                <a:cs typeface="Roboto" panose="02000000000000000000" pitchFamily="2" charset="0"/>
              </a:rPr>
              <a:t>Ensuring that migration is voluntary, safe, orderly and regular</a:t>
            </a:r>
          </a:p>
          <a:p>
            <a:pPr marL="342900" indent="-342900">
              <a:buFont typeface="Arial" panose="020B0604020202020204" pitchFamily="34" charset="0"/>
              <a:buChar char="•"/>
            </a:pPr>
            <a:r>
              <a:rPr lang="en-CA" kern="0" dirty="0">
                <a:solidFill>
                  <a:srgbClr val="063A6D"/>
                </a:solidFill>
                <a:latin typeface="Roboto" panose="02000000000000000000" pitchFamily="2" charset="0"/>
                <a:ea typeface="Roboto" panose="02000000000000000000" pitchFamily="2" charset="0"/>
                <a:cs typeface="Roboto" panose="02000000000000000000" pitchFamily="2" charset="0"/>
              </a:rPr>
              <a:t>Protecting migrants through rights-based border governance</a:t>
            </a:r>
          </a:p>
          <a:p>
            <a:pPr marL="342900" indent="-342900">
              <a:buFont typeface="Arial" panose="020B0604020202020204" pitchFamily="34" charset="0"/>
              <a:buChar char="•"/>
            </a:pPr>
            <a:r>
              <a:rPr lang="en-CA" kern="0" dirty="0">
                <a:solidFill>
                  <a:srgbClr val="063A6D"/>
                </a:solidFill>
                <a:latin typeface="Roboto" panose="02000000000000000000" pitchFamily="2" charset="0"/>
                <a:ea typeface="Roboto" panose="02000000000000000000" pitchFamily="2" charset="0"/>
                <a:cs typeface="Roboto" panose="02000000000000000000" pitchFamily="2" charset="0"/>
              </a:rPr>
              <a:t>Supporting migrants’ protection, integration and contribution </a:t>
            </a:r>
          </a:p>
          <a:p>
            <a:r>
              <a:rPr lang="en-CA" kern="0" dirty="0">
                <a:solidFill>
                  <a:srgbClr val="063A6D"/>
                </a:solidFill>
                <a:latin typeface="Roboto" panose="02000000000000000000" pitchFamily="2" charset="0"/>
                <a:ea typeface="Roboto" panose="02000000000000000000" pitchFamily="2" charset="0"/>
                <a:cs typeface="Roboto" panose="02000000000000000000" pitchFamily="2" charset="0"/>
              </a:rPr>
              <a:t>	to development</a:t>
            </a:r>
          </a:p>
          <a:p>
            <a:pPr marL="342900" indent="-342900">
              <a:buFont typeface="Arial" panose="020B0604020202020204" pitchFamily="34" charset="0"/>
              <a:buChar char="•"/>
            </a:pPr>
            <a:r>
              <a:rPr lang="en-CA" kern="0" dirty="0">
                <a:solidFill>
                  <a:srgbClr val="063A6D"/>
                </a:solidFill>
                <a:latin typeface="Roboto" panose="02000000000000000000" pitchFamily="2" charset="0"/>
                <a:ea typeface="Roboto" panose="02000000000000000000" pitchFamily="2" charset="0"/>
                <a:cs typeface="Roboto" panose="02000000000000000000" pitchFamily="2" charset="0"/>
              </a:rPr>
              <a:t>Improving value-driven and evidence-based policymaking and public debate, and </a:t>
            </a:r>
          </a:p>
          <a:p>
            <a:r>
              <a:rPr lang="en-CA" kern="0" dirty="0">
                <a:solidFill>
                  <a:srgbClr val="063A6D"/>
                </a:solidFill>
                <a:latin typeface="Roboto" panose="02000000000000000000" pitchFamily="2" charset="0"/>
                <a:ea typeface="Roboto" panose="02000000000000000000" pitchFamily="2" charset="0"/>
                <a:cs typeface="Roboto" panose="02000000000000000000" pitchFamily="2" charset="0"/>
              </a:rPr>
              <a:t>	enhancing cooperation on migration</a:t>
            </a:r>
          </a:p>
          <a:p>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19 Side events, including special event</a:t>
            </a:r>
          </a:p>
        </p:txBody>
      </p:sp>
      <p:pic>
        <p:nvPicPr>
          <p:cNvPr id="6" name="Picture 5">
            <a:extLst>
              <a:ext uri="{FF2B5EF4-FFF2-40B4-BE49-F238E27FC236}">
                <a16:creationId xmlns:a16="http://schemas.microsoft.com/office/drawing/2014/main" id="{0CA65322-79A8-A542-70AA-EC562AA2F4B4}"/>
              </a:ext>
            </a:extLst>
          </p:cNvPr>
          <p:cNvPicPr>
            <a:picLocks noChangeAspect="1"/>
          </p:cNvPicPr>
          <p:nvPr/>
        </p:nvPicPr>
        <p:blipFill>
          <a:blip r:embed="rId9"/>
          <a:stretch>
            <a:fillRect/>
          </a:stretch>
        </p:blipFill>
        <p:spPr>
          <a:xfrm>
            <a:off x="10129131" y="1326753"/>
            <a:ext cx="1857423" cy="1598032"/>
          </a:xfrm>
          <a:prstGeom prst="rect">
            <a:avLst/>
          </a:prstGeom>
        </p:spPr>
      </p:pic>
      <p:pic>
        <p:nvPicPr>
          <p:cNvPr id="10" name="Picture 9">
            <a:extLst>
              <a:ext uri="{FF2B5EF4-FFF2-40B4-BE49-F238E27FC236}">
                <a16:creationId xmlns:a16="http://schemas.microsoft.com/office/drawing/2014/main" id="{1230E103-12D1-4DD5-891C-E1B853E7B7A8}"/>
              </a:ext>
            </a:extLst>
          </p:cNvPr>
          <p:cNvPicPr>
            <a:picLocks noChangeAspect="1"/>
          </p:cNvPicPr>
          <p:nvPr/>
        </p:nvPicPr>
        <p:blipFill>
          <a:blip r:embed="rId10"/>
          <a:stretch>
            <a:fillRect/>
          </a:stretch>
        </p:blipFill>
        <p:spPr>
          <a:xfrm>
            <a:off x="9628229" y="4696971"/>
            <a:ext cx="2376857" cy="1508277"/>
          </a:xfrm>
          <a:prstGeom prst="rect">
            <a:avLst/>
          </a:prstGeom>
        </p:spPr>
      </p:pic>
      <p:pic>
        <p:nvPicPr>
          <p:cNvPr id="13" name="Picture 12">
            <a:extLst>
              <a:ext uri="{FF2B5EF4-FFF2-40B4-BE49-F238E27FC236}">
                <a16:creationId xmlns:a16="http://schemas.microsoft.com/office/drawing/2014/main" id="{093801DE-BA3F-FDC9-C18E-71CEA9FF2C35}"/>
              </a:ext>
            </a:extLst>
          </p:cNvPr>
          <p:cNvPicPr>
            <a:picLocks noChangeAspect="1"/>
          </p:cNvPicPr>
          <p:nvPr/>
        </p:nvPicPr>
        <p:blipFill>
          <a:blip r:embed="rId11"/>
          <a:stretch>
            <a:fillRect/>
          </a:stretch>
        </p:blipFill>
        <p:spPr>
          <a:xfrm>
            <a:off x="9384030" y="3056216"/>
            <a:ext cx="2621056" cy="1508277"/>
          </a:xfrm>
          <a:prstGeom prst="rect">
            <a:avLst/>
          </a:prstGeom>
        </p:spPr>
      </p:pic>
    </p:spTree>
    <p:extLst>
      <p:ext uri="{BB962C8B-B14F-4D97-AF65-F5344CB8AC3E}">
        <p14:creationId xmlns:p14="http://schemas.microsoft.com/office/powerpoint/2010/main" val="34547336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A4545-D596-6D3E-6D82-2463D2681E68}"/>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7BA2E5A0-CBE0-D6A4-1064-B1A58AB4ADCE}"/>
              </a:ext>
            </a:extLst>
          </p:cNvPr>
          <p:cNvGrpSpPr/>
          <p:nvPr/>
        </p:nvGrpSpPr>
        <p:grpSpPr>
          <a:xfrm>
            <a:off x="327023" y="181702"/>
            <a:ext cx="11781806" cy="628089"/>
            <a:chOff x="192656" y="36089"/>
            <a:chExt cx="11781806" cy="628089"/>
          </a:xfrm>
        </p:grpSpPr>
        <p:pic>
          <p:nvPicPr>
            <p:cNvPr id="18" name="Picture 17" descr="A close-up of a logo&#10;&#10;Description automatically generated">
              <a:extLst>
                <a:ext uri="{FF2B5EF4-FFF2-40B4-BE49-F238E27FC236}">
                  <a16:creationId xmlns:a16="http://schemas.microsoft.com/office/drawing/2014/main" id="{AF48876A-260E-59DC-C4AB-A32620B83129}"/>
                </a:ext>
              </a:extLst>
            </p:cNvPr>
            <p:cNvPicPr>
              <a:picLocks noChangeAspect="1"/>
            </p:cNvPicPr>
            <p:nvPr/>
          </p:nvPicPr>
          <p:blipFill>
            <a:blip r:embed="rId3"/>
            <a:stretch>
              <a:fillRect/>
            </a:stretch>
          </p:blipFill>
          <p:spPr>
            <a:xfrm>
              <a:off x="9872490" y="36089"/>
              <a:ext cx="2101972" cy="592736"/>
            </a:xfrm>
            <a:prstGeom prst="rect">
              <a:avLst/>
            </a:prstGeom>
          </p:spPr>
        </p:pic>
        <p:pic>
          <p:nvPicPr>
            <p:cNvPr id="19" name="Picture 18" descr="A blue and black logo&#10;&#10;Description automatically generated">
              <a:extLst>
                <a:ext uri="{FF2B5EF4-FFF2-40B4-BE49-F238E27FC236}">
                  <a16:creationId xmlns:a16="http://schemas.microsoft.com/office/drawing/2014/main" id="{E94BF4CA-10D5-02F2-C96E-D4CFE0EA863B}"/>
                </a:ext>
              </a:extLst>
            </p:cNvPr>
            <p:cNvPicPr>
              <a:picLocks noChangeAspect="1"/>
            </p:cNvPicPr>
            <p:nvPr/>
          </p:nvPicPr>
          <p:blipFill>
            <a:blip r:embed="rId4"/>
            <a:stretch>
              <a:fillRect/>
            </a:stretch>
          </p:blipFill>
          <p:spPr>
            <a:xfrm>
              <a:off x="192656" y="36089"/>
              <a:ext cx="1894936" cy="592000"/>
            </a:xfrm>
            <a:prstGeom prst="rect">
              <a:avLst/>
            </a:prstGeom>
          </p:spPr>
        </p:pic>
        <p:pic>
          <p:nvPicPr>
            <p:cNvPr id="20" name="Picture 19" descr="A close-up of a logo&#10;&#10;Description automatically generated">
              <a:extLst>
                <a:ext uri="{FF2B5EF4-FFF2-40B4-BE49-F238E27FC236}">
                  <a16:creationId xmlns:a16="http://schemas.microsoft.com/office/drawing/2014/main" id="{65768337-4F44-210E-920F-D483B0945ED9}"/>
                </a:ext>
              </a:extLst>
            </p:cNvPr>
            <p:cNvPicPr>
              <a:picLocks noChangeAspect="1"/>
            </p:cNvPicPr>
            <p:nvPr/>
          </p:nvPicPr>
          <p:blipFill>
            <a:blip r:embed="rId5"/>
            <a:stretch>
              <a:fillRect/>
            </a:stretch>
          </p:blipFill>
          <p:spPr>
            <a:xfrm>
              <a:off x="5272575" y="36089"/>
              <a:ext cx="1136860" cy="628089"/>
            </a:xfrm>
            <a:prstGeom prst="rect">
              <a:avLst/>
            </a:prstGeom>
          </p:spPr>
        </p:pic>
      </p:grpSp>
      <p:sp>
        <p:nvSpPr>
          <p:cNvPr id="4" name="TextBox 3">
            <a:extLst>
              <a:ext uri="{FF2B5EF4-FFF2-40B4-BE49-F238E27FC236}">
                <a16:creationId xmlns:a16="http://schemas.microsoft.com/office/drawing/2014/main" id="{9E498884-4181-F592-CEA8-F35946463187}"/>
              </a:ext>
            </a:extLst>
          </p:cNvPr>
          <p:cNvSpPr txBox="1"/>
          <p:nvPr/>
        </p:nvSpPr>
        <p:spPr>
          <a:xfrm>
            <a:off x="548143" y="809791"/>
            <a:ext cx="10854457" cy="677108"/>
          </a:xfrm>
          <a:prstGeom prst="rect">
            <a:avLst/>
          </a:prstGeom>
          <a:noFill/>
        </p:spPr>
        <p:txBody>
          <a:bodyPr wrap="square" rtlCol="0">
            <a:spAutoFit/>
          </a:bodyPr>
          <a:lstStyle/>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Report of meeting, including Chair’s summary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hlinkClick r:id="rId6"/>
              </a:rPr>
              <a:t>ESCAP/GCM/2025/5</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a:t>
            </a:r>
          </a:p>
          <a:p>
            <a:endParaRPr lang="en-CA" kern="0" dirty="0">
              <a:solidFill>
                <a:srgbClr val="063A6D"/>
              </a:solidFill>
              <a:latin typeface="Calibri Light" panose="020F0302020204030204" pitchFamily="34" charset="0"/>
              <a:ea typeface="Roboto" panose="02000000000000000000" pitchFamily="2" charset="0"/>
              <a:cs typeface="Calibri Light" panose="020F0302020204030204" pitchFamily="34" charset="0"/>
            </a:endParaRPr>
          </a:p>
        </p:txBody>
      </p:sp>
      <p:grpSp>
        <p:nvGrpSpPr>
          <p:cNvPr id="2" name="Group 1">
            <a:extLst>
              <a:ext uri="{FF2B5EF4-FFF2-40B4-BE49-F238E27FC236}">
                <a16:creationId xmlns:a16="http://schemas.microsoft.com/office/drawing/2014/main" id="{144445C3-468B-9932-F32D-F9BE9C000B31}"/>
              </a:ext>
            </a:extLst>
          </p:cNvPr>
          <p:cNvGrpSpPr/>
          <p:nvPr/>
        </p:nvGrpSpPr>
        <p:grpSpPr>
          <a:xfrm>
            <a:off x="192655" y="1261241"/>
            <a:ext cx="8722746" cy="1752876"/>
            <a:chOff x="192655" y="1261241"/>
            <a:chExt cx="8722746" cy="1752876"/>
          </a:xfrm>
        </p:grpSpPr>
        <p:sp>
          <p:nvSpPr>
            <p:cNvPr id="8" name="Rounded Rectangle 6">
              <a:extLst>
                <a:ext uri="{FF2B5EF4-FFF2-40B4-BE49-F238E27FC236}">
                  <a16:creationId xmlns:a16="http://schemas.microsoft.com/office/drawing/2014/main" id="{782CBE1C-A43F-40B3-764C-BA2A65117223}"/>
                </a:ext>
              </a:extLst>
            </p:cNvPr>
            <p:cNvSpPr/>
            <p:nvPr/>
          </p:nvSpPr>
          <p:spPr>
            <a:xfrm>
              <a:off x="192655" y="1261241"/>
              <a:ext cx="8722746" cy="1752876"/>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7">
              <a:extLst>
                <a:ext uri="{FF2B5EF4-FFF2-40B4-BE49-F238E27FC236}">
                  <a16:creationId xmlns:a16="http://schemas.microsoft.com/office/drawing/2014/main" id="{C68C68B7-842A-44A3-5308-87B9D65AB39E}"/>
                </a:ext>
              </a:extLst>
            </p:cNvPr>
            <p:cNvSpPr/>
            <p:nvPr/>
          </p:nvSpPr>
          <p:spPr>
            <a:xfrm>
              <a:off x="312342" y="1446123"/>
              <a:ext cx="8465687" cy="1223337"/>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Labour migration and rights: </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Migrants fill labour market gaps, contribute to innovation and improve business practices. Countries reported on their efforts in harmonizing skills recognition, establishing gender-responsive policies and lowering remittance costs.</a:t>
              </a:r>
              <a:endParaRPr lang="en-CA" sz="1400"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pPr marL="285750" indent="-285750" algn="just" defTabSz="711200">
                <a:lnSpc>
                  <a:spcPct val="110000"/>
                </a:lnSpc>
                <a:spcBef>
                  <a:spcPct val="0"/>
                </a:spcBef>
                <a:spcAft>
                  <a:spcPct val="10000"/>
                </a:spcAft>
                <a:buFont typeface="Arial" panose="020B0604020202020204" pitchFamily="34" charset="0"/>
                <a:buChar char="•"/>
              </a:pPr>
              <a:r>
                <a:rPr lang="en-CA" sz="1400" kern="0" dirty="0">
                  <a:solidFill>
                    <a:srgbClr val="063A6D"/>
                  </a:solidFill>
                  <a:latin typeface="Roboto" panose="02000000000000000000" pitchFamily="2" charset="0"/>
                  <a:ea typeface="Roboto" panose="02000000000000000000" pitchFamily="2" charset="0"/>
                  <a:cs typeface="Roboto" panose="02000000000000000000" pitchFamily="2" charset="0"/>
                </a:rPr>
                <a:t>Unethical recruitment, exploitation, and  limited access to protection mechanisms remain a concern.</a:t>
              </a:r>
            </a:p>
            <a:p>
              <a:pPr marL="285750" indent="-285750" algn="just" defTabSz="711200">
                <a:lnSpc>
                  <a:spcPct val="110000"/>
                </a:lnSpc>
                <a:spcBef>
                  <a:spcPct val="0"/>
                </a:spcBef>
                <a:spcAft>
                  <a:spcPct val="10000"/>
                </a:spcAft>
                <a:buFont typeface="Arial" panose="020B0604020202020204" pitchFamily="34" charset="0"/>
                <a:buChar char="•"/>
              </a:pPr>
              <a:r>
                <a:rPr lang="en-CA" sz="1400" kern="0" dirty="0">
                  <a:solidFill>
                    <a:srgbClr val="063A6D"/>
                  </a:solidFill>
                  <a:latin typeface="Roboto" panose="02000000000000000000" pitchFamily="2" charset="0"/>
                  <a:ea typeface="Roboto" panose="02000000000000000000" pitchFamily="2" charset="0"/>
                  <a:cs typeface="Roboto" panose="02000000000000000000" pitchFamily="2" charset="0"/>
                </a:rPr>
                <a:t> Regular pathways must be created to reduce vulnerabilities and recruitment costs. Ratification and implementation of ILO conventions  and human rights standards crucially important.</a:t>
              </a:r>
            </a:p>
          </p:txBody>
        </p:sp>
      </p:grpSp>
      <p:grpSp>
        <p:nvGrpSpPr>
          <p:cNvPr id="10" name="Group 9">
            <a:extLst>
              <a:ext uri="{FF2B5EF4-FFF2-40B4-BE49-F238E27FC236}">
                <a16:creationId xmlns:a16="http://schemas.microsoft.com/office/drawing/2014/main" id="{69C78AD2-BE4A-035D-B651-E3A1573FD113}"/>
              </a:ext>
            </a:extLst>
          </p:cNvPr>
          <p:cNvGrpSpPr/>
          <p:nvPr/>
        </p:nvGrpSpPr>
        <p:grpSpPr>
          <a:xfrm>
            <a:off x="174970" y="3173249"/>
            <a:ext cx="9426229" cy="1559859"/>
            <a:chOff x="379715" y="3282246"/>
            <a:chExt cx="8485315" cy="1917914"/>
          </a:xfrm>
        </p:grpSpPr>
        <p:sp>
          <p:nvSpPr>
            <p:cNvPr id="11" name="Rounded Rectangle 21">
              <a:extLst>
                <a:ext uri="{FF2B5EF4-FFF2-40B4-BE49-F238E27FC236}">
                  <a16:creationId xmlns:a16="http://schemas.microsoft.com/office/drawing/2014/main" id="{4F3DF57B-3C92-1A9A-6E92-8CB869E288A0}"/>
                </a:ext>
              </a:extLst>
            </p:cNvPr>
            <p:cNvSpPr/>
            <p:nvPr/>
          </p:nvSpPr>
          <p:spPr>
            <a:xfrm>
              <a:off x="379715" y="3282246"/>
              <a:ext cx="8485315" cy="1917914"/>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7">
              <a:extLst>
                <a:ext uri="{FF2B5EF4-FFF2-40B4-BE49-F238E27FC236}">
                  <a16:creationId xmlns:a16="http://schemas.microsoft.com/office/drawing/2014/main" id="{1BD0D522-EDA2-1E9F-2983-0EA1F1418ECE}"/>
                </a:ext>
              </a:extLst>
            </p:cNvPr>
            <p:cNvSpPr/>
            <p:nvPr/>
          </p:nvSpPr>
          <p:spPr>
            <a:xfrm>
              <a:off x="568250" y="3487565"/>
              <a:ext cx="8165266" cy="1504144"/>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Rights-based migration governance: </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Migrant smuggling, trafficking in persons and irregular migration are growing concerns, greater subregional and regional coordination in combating transnational crimes and trafficking is needed.</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Despite using evidence-based public discourse to shape perceptions of migration, xenophobia remains a concern, and it is crucial to include human rights standards in all migration-related policies.</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GCM implementation must be gender-responsive.</a:t>
              </a:r>
            </a:p>
            <a:p>
              <a:pPr marL="285750" indent="-285750" algn="just" defTabSz="711200">
                <a:lnSpc>
                  <a:spcPct val="110000"/>
                </a:lnSpc>
                <a:spcBef>
                  <a:spcPct val="0"/>
                </a:spcBef>
                <a:spcAft>
                  <a:spcPct val="10000"/>
                </a:spcAft>
                <a:buFont typeface="Arial" panose="020B0604020202020204" pitchFamily="34" charset="0"/>
                <a:buChar char="•"/>
              </a:pPr>
              <a:endParaRPr lang="en-CA" sz="1400" kern="0" dirty="0">
                <a:solidFill>
                  <a:srgbClr val="0076B8"/>
                </a:solidFill>
                <a:latin typeface="Roboto" pitchFamily="2" charset="0"/>
                <a:ea typeface="Roboto" pitchFamily="2" charset="0"/>
                <a:cs typeface="Roboto" panose="02000000000000000000" pitchFamily="2" charset="0"/>
              </a:endParaRPr>
            </a:p>
          </p:txBody>
        </p:sp>
      </p:grpSp>
      <p:grpSp>
        <p:nvGrpSpPr>
          <p:cNvPr id="13" name="Group 12">
            <a:extLst>
              <a:ext uri="{FF2B5EF4-FFF2-40B4-BE49-F238E27FC236}">
                <a16:creationId xmlns:a16="http://schemas.microsoft.com/office/drawing/2014/main" id="{5EBF53BA-1600-A49B-5029-270070969818}"/>
              </a:ext>
            </a:extLst>
          </p:cNvPr>
          <p:cNvGrpSpPr/>
          <p:nvPr/>
        </p:nvGrpSpPr>
        <p:grpSpPr>
          <a:xfrm>
            <a:off x="129070" y="4827180"/>
            <a:ext cx="11933859" cy="1676148"/>
            <a:chOff x="379714" y="3101532"/>
            <a:chExt cx="8485315" cy="1676147"/>
          </a:xfrm>
        </p:grpSpPr>
        <p:sp>
          <p:nvSpPr>
            <p:cNvPr id="14" name="Rounded Rectangle 25">
              <a:extLst>
                <a:ext uri="{FF2B5EF4-FFF2-40B4-BE49-F238E27FC236}">
                  <a16:creationId xmlns:a16="http://schemas.microsoft.com/office/drawing/2014/main" id="{094C7AA5-B7F1-0823-F513-8D440A23AF3E}"/>
                </a:ext>
              </a:extLst>
            </p:cNvPr>
            <p:cNvSpPr/>
            <p:nvPr/>
          </p:nvSpPr>
          <p:spPr>
            <a:xfrm>
              <a:off x="379714" y="3158525"/>
              <a:ext cx="8485315" cy="1619154"/>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7">
              <a:extLst>
                <a:ext uri="{FF2B5EF4-FFF2-40B4-BE49-F238E27FC236}">
                  <a16:creationId xmlns:a16="http://schemas.microsoft.com/office/drawing/2014/main" id="{84A4B4A6-5016-4EB7-5A4B-9A2C5931940E}"/>
                </a:ext>
              </a:extLst>
            </p:cNvPr>
            <p:cNvSpPr/>
            <p:nvPr/>
          </p:nvSpPr>
          <p:spPr>
            <a:xfrm>
              <a:off x="596770" y="3101532"/>
              <a:ext cx="7900537" cy="1504145"/>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spcAft>
                  <a:spcPct val="10000"/>
                </a:spcAft>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Climate change and migration:</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Intersection of climate change and migration have become an increasing concern, and millions of people are forced to migrate abroad due to climate change, disasters or conflict. Climate change posed an existential threat that transcended boundaries.</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Climate change has a disproportionate impact on migrant workers, who required access to more environmentally friendly, decent jobs.</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Policies to address climate-induced migration are needed, including resilience and adaptation measures. </a:t>
              </a:r>
            </a:p>
          </p:txBody>
        </p:sp>
      </p:grpSp>
      <p:sp>
        <p:nvSpPr>
          <p:cNvPr id="16" name="Oval 15">
            <a:extLst>
              <a:ext uri="{FF2B5EF4-FFF2-40B4-BE49-F238E27FC236}">
                <a16:creationId xmlns:a16="http://schemas.microsoft.com/office/drawing/2014/main" id="{A5BCEC82-F237-ABDC-F2D6-B3B8302430E1}"/>
              </a:ext>
            </a:extLst>
          </p:cNvPr>
          <p:cNvSpPr/>
          <p:nvPr/>
        </p:nvSpPr>
        <p:spPr>
          <a:xfrm>
            <a:off x="9336873" y="1533415"/>
            <a:ext cx="2662472" cy="2727651"/>
          </a:xfrm>
          <a:prstGeom prst="ellipse">
            <a:avLst/>
          </a:prstGeom>
          <a:blipFill>
            <a:blip r:embed="rId7"/>
            <a:srcRect/>
            <a:stretch>
              <a:fillRect l="-62844" t="-11957" r="-58308" b="-1944"/>
            </a:stretch>
          </a:blipFill>
          <a:ln>
            <a:noFill/>
          </a:ln>
          <a:effectLst>
            <a:outerShdw blurRad="241300" dist="38100" dir="2700000" algn="tl"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6650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A29E2-4183-431D-D56A-475B713D00E6}"/>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318079C0-B4A7-0E5F-C7AD-5511F1C41A43}"/>
              </a:ext>
            </a:extLst>
          </p:cNvPr>
          <p:cNvGrpSpPr/>
          <p:nvPr/>
        </p:nvGrpSpPr>
        <p:grpSpPr>
          <a:xfrm>
            <a:off x="327023" y="181702"/>
            <a:ext cx="11781806" cy="628089"/>
            <a:chOff x="192656" y="36089"/>
            <a:chExt cx="11781806" cy="628089"/>
          </a:xfrm>
        </p:grpSpPr>
        <p:pic>
          <p:nvPicPr>
            <p:cNvPr id="18" name="Picture 17" descr="A close-up of a logo&#10;&#10;Description automatically generated">
              <a:extLst>
                <a:ext uri="{FF2B5EF4-FFF2-40B4-BE49-F238E27FC236}">
                  <a16:creationId xmlns:a16="http://schemas.microsoft.com/office/drawing/2014/main" id="{88BD35BE-7E6C-55E2-7B51-CCBABAF7D3D6}"/>
                </a:ext>
              </a:extLst>
            </p:cNvPr>
            <p:cNvPicPr>
              <a:picLocks noChangeAspect="1"/>
            </p:cNvPicPr>
            <p:nvPr/>
          </p:nvPicPr>
          <p:blipFill>
            <a:blip r:embed="rId3"/>
            <a:stretch>
              <a:fillRect/>
            </a:stretch>
          </p:blipFill>
          <p:spPr>
            <a:xfrm>
              <a:off x="9872490" y="36089"/>
              <a:ext cx="2101972" cy="592736"/>
            </a:xfrm>
            <a:prstGeom prst="rect">
              <a:avLst/>
            </a:prstGeom>
          </p:spPr>
        </p:pic>
        <p:pic>
          <p:nvPicPr>
            <p:cNvPr id="19" name="Picture 18" descr="A blue and black logo&#10;&#10;Description automatically generated">
              <a:extLst>
                <a:ext uri="{FF2B5EF4-FFF2-40B4-BE49-F238E27FC236}">
                  <a16:creationId xmlns:a16="http://schemas.microsoft.com/office/drawing/2014/main" id="{342A5F46-2915-E1C9-DB47-10D52438CEA3}"/>
                </a:ext>
              </a:extLst>
            </p:cNvPr>
            <p:cNvPicPr>
              <a:picLocks noChangeAspect="1"/>
            </p:cNvPicPr>
            <p:nvPr/>
          </p:nvPicPr>
          <p:blipFill>
            <a:blip r:embed="rId4"/>
            <a:stretch>
              <a:fillRect/>
            </a:stretch>
          </p:blipFill>
          <p:spPr>
            <a:xfrm>
              <a:off x="192656" y="36089"/>
              <a:ext cx="1894936" cy="592000"/>
            </a:xfrm>
            <a:prstGeom prst="rect">
              <a:avLst/>
            </a:prstGeom>
          </p:spPr>
        </p:pic>
        <p:pic>
          <p:nvPicPr>
            <p:cNvPr id="20" name="Picture 19" descr="A close-up of a logo&#10;&#10;Description automatically generated">
              <a:extLst>
                <a:ext uri="{FF2B5EF4-FFF2-40B4-BE49-F238E27FC236}">
                  <a16:creationId xmlns:a16="http://schemas.microsoft.com/office/drawing/2014/main" id="{56DE2649-1963-3C4E-C451-43DFD4F5785F}"/>
                </a:ext>
              </a:extLst>
            </p:cNvPr>
            <p:cNvPicPr>
              <a:picLocks noChangeAspect="1"/>
            </p:cNvPicPr>
            <p:nvPr/>
          </p:nvPicPr>
          <p:blipFill>
            <a:blip r:embed="rId5"/>
            <a:stretch>
              <a:fillRect/>
            </a:stretch>
          </p:blipFill>
          <p:spPr>
            <a:xfrm>
              <a:off x="5272575" y="36089"/>
              <a:ext cx="1136860" cy="628089"/>
            </a:xfrm>
            <a:prstGeom prst="rect">
              <a:avLst/>
            </a:prstGeom>
          </p:spPr>
        </p:pic>
      </p:grpSp>
      <p:sp>
        <p:nvSpPr>
          <p:cNvPr id="4" name="TextBox 3">
            <a:extLst>
              <a:ext uri="{FF2B5EF4-FFF2-40B4-BE49-F238E27FC236}">
                <a16:creationId xmlns:a16="http://schemas.microsoft.com/office/drawing/2014/main" id="{7610326B-5BF8-CBA4-95BD-C64B8406D49C}"/>
              </a:ext>
            </a:extLst>
          </p:cNvPr>
          <p:cNvSpPr txBox="1"/>
          <p:nvPr/>
        </p:nvSpPr>
        <p:spPr>
          <a:xfrm>
            <a:off x="548143" y="809791"/>
            <a:ext cx="10854457" cy="677108"/>
          </a:xfrm>
          <a:prstGeom prst="rect">
            <a:avLst/>
          </a:prstGeom>
          <a:noFill/>
        </p:spPr>
        <p:txBody>
          <a:bodyPr wrap="square" rtlCol="0">
            <a:spAutoFit/>
          </a:bodyPr>
          <a:lstStyle/>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Report of meeting, including Chair’s summary </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hlinkClick r:id="rId6"/>
              </a:rPr>
              <a:t>ESCAP/GCM/2025/5</a:t>
            </a:r>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 </a:t>
            </a:r>
          </a:p>
          <a:p>
            <a:endParaRPr lang="en-CA" kern="0" dirty="0">
              <a:solidFill>
                <a:srgbClr val="063A6D"/>
              </a:solidFill>
              <a:latin typeface="Calibri Light" panose="020F0302020204030204" pitchFamily="34" charset="0"/>
              <a:ea typeface="Roboto" panose="02000000000000000000" pitchFamily="2" charset="0"/>
              <a:cs typeface="Calibri Light" panose="020F0302020204030204" pitchFamily="34" charset="0"/>
            </a:endParaRPr>
          </a:p>
        </p:txBody>
      </p:sp>
      <p:pic>
        <p:nvPicPr>
          <p:cNvPr id="25" name="Picture 24">
            <a:extLst>
              <a:ext uri="{FF2B5EF4-FFF2-40B4-BE49-F238E27FC236}">
                <a16:creationId xmlns:a16="http://schemas.microsoft.com/office/drawing/2014/main" id="{96AB8222-1CB2-60B5-3C1A-2C4C992DA083}"/>
              </a:ext>
            </a:extLst>
          </p:cNvPr>
          <p:cNvPicPr>
            <a:picLocks noChangeAspect="1"/>
          </p:cNvPicPr>
          <p:nvPr/>
        </p:nvPicPr>
        <p:blipFill>
          <a:blip r:embed="rId7"/>
          <a:stretch>
            <a:fillRect/>
          </a:stretch>
        </p:blipFill>
        <p:spPr>
          <a:xfrm>
            <a:off x="8172984" y="1169091"/>
            <a:ext cx="3667745" cy="5540042"/>
          </a:xfrm>
          <a:prstGeom prst="rect">
            <a:avLst/>
          </a:prstGeom>
          <a:ln>
            <a:solidFill>
              <a:schemeClr val="tx1"/>
            </a:solidFill>
          </a:ln>
        </p:spPr>
      </p:pic>
      <p:grpSp>
        <p:nvGrpSpPr>
          <p:cNvPr id="8" name="Group 7">
            <a:extLst>
              <a:ext uri="{FF2B5EF4-FFF2-40B4-BE49-F238E27FC236}">
                <a16:creationId xmlns:a16="http://schemas.microsoft.com/office/drawing/2014/main" id="{B641B788-901B-15FC-E325-F0ED4B805246}"/>
              </a:ext>
            </a:extLst>
          </p:cNvPr>
          <p:cNvGrpSpPr/>
          <p:nvPr/>
        </p:nvGrpSpPr>
        <p:grpSpPr>
          <a:xfrm>
            <a:off x="167328" y="1194696"/>
            <a:ext cx="7819774" cy="3137190"/>
            <a:chOff x="192655" y="1261241"/>
            <a:chExt cx="8722746" cy="2318799"/>
          </a:xfrm>
        </p:grpSpPr>
        <p:sp>
          <p:nvSpPr>
            <p:cNvPr id="9" name="Rounded Rectangle 6">
              <a:extLst>
                <a:ext uri="{FF2B5EF4-FFF2-40B4-BE49-F238E27FC236}">
                  <a16:creationId xmlns:a16="http://schemas.microsoft.com/office/drawing/2014/main" id="{4CF1731C-CE22-56E2-FFD3-F5A7519E3238}"/>
                </a:ext>
              </a:extLst>
            </p:cNvPr>
            <p:cNvSpPr/>
            <p:nvPr/>
          </p:nvSpPr>
          <p:spPr>
            <a:xfrm>
              <a:off x="192655" y="1261241"/>
              <a:ext cx="8722746" cy="2318799"/>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7">
              <a:extLst>
                <a:ext uri="{FF2B5EF4-FFF2-40B4-BE49-F238E27FC236}">
                  <a16:creationId xmlns:a16="http://schemas.microsoft.com/office/drawing/2014/main" id="{A9D52020-1BB3-3447-8FEB-E465C216396C}"/>
                </a:ext>
              </a:extLst>
            </p:cNvPr>
            <p:cNvSpPr/>
            <p:nvPr/>
          </p:nvSpPr>
          <p:spPr>
            <a:xfrm>
              <a:off x="397838" y="1501128"/>
              <a:ext cx="8236189" cy="1917023"/>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Other cross-cutting issues</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Contribution of migrants to sustainable development in countries of origin, destination and transit important.</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Statelessness to be eradicated and provision of basic education and access to services important for migrant children, and Alternatives to immigration detention crucial.</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Strengthening of national systems for collecting, analyzing and dissemination data important; monitoring frameworks important in </a:t>
              </a:r>
              <a:r>
                <a:rPr lang="en-US" sz="1400" kern="0">
                  <a:solidFill>
                    <a:srgbClr val="063A6D"/>
                  </a:solidFill>
                  <a:latin typeface="Roboto" panose="02000000000000000000" pitchFamily="2" charset="0"/>
                  <a:ea typeface="Roboto" panose="02000000000000000000" pitchFamily="2" charset="0"/>
                  <a:cs typeface="Roboto" panose="02000000000000000000" pitchFamily="2" charset="0"/>
                </a:rPr>
                <a:t>this regard</a:t>
              </a:r>
              <a:endPar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Work of the UN Network on Migration to support Governments in GCM implementation, including through capacity-building important</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Whole-of-government and whole-of-society approach to GCM implementation crucial</a:t>
              </a:r>
            </a:p>
            <a:p>
              <a:pPr marL="285750" indent="-285750" algn="just" defTabSz="711200">
                <a:lnSpc>
                  <a:spcPct val="110000"/>
                </a:lnSpc>
                <a:spcBef>
                  <a:spcPct val="0"/>
                </a:spcBef>
                <a:spcAft>
                  <a:spcPct val="10000"/>
                </a:spcAft>
                <a:buFont typeface="Arial" panose="020B0604020202020204" pitchFamily="34" charset="0"/>
                <a:buChar char="•"/>
              </a:pPr>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Regional cooperation and partnerships on international migration key</a:t>
              </a:r>
            </a:p>
            <a:p>
              <a:pPr algn="just" defTabSz="711200">
                <a:lnSpc>
                  <a:spcPct val="110000"/>
                </a:lnSpc>
                <a:spcBef>
                  <a:spcPct val="0"/>
                </a:spcBef>
                <a:spcAft>
                  <a:spcPct val="10000"/>
                </a:spcAft>
              </a:pPr>
              <a:endParaRPr lang="en-CA" sz="1400" kern="0" dirty="0">
                <a:solidFill>
                  <a:srgbClr val="0076B8"/>
                </a:solidFill>
                <a:latin typeface="Roboto" panose="02000000000000000000" pitchFamily="2" charset="0"/>
                <a:ea typeface="Roboto" panose="02000000000000000000" pitchFamily="2" charset="0"/>
                <a:cs typeface="Roboto" panose="02000000000000000000" pitchFamily="2" charset="0"/>
              </a:endParaRPr>
            </a:p>
          </p:txBody>
        </p:sp>
      </p:grpSp>
      <p:sp>
        <p:nvSpPr>
          <p:cNvPr id="11" name="Rectangle: Rounded Corners 10">
            <a:extLst>
              <a:ext uri="{FF2B5EF4-FFF2-40B4-BE49-F238E27FC236}">
                <a16:creationId xmlns:a16="http://schemas.microsoft.com/office/drawing/2014/main" id="{72B1865B-9B24-DED5-93EF-6326416AAC48}"/>
              </a:ext>
            </a:extLst>
          </p:cNvPr>
          <p:cNvSpPr/>
          <p:nvPr/>
        </p:nvSpPr>
        <p:spPr>
          <a:xfrm>
            <a:off x="167329" y="4364235"/>
            <a:ext cx="7819774" cy="234489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nSpc>
                <a:spcPct val="150000"/>
              </a:lnSpc>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Decision 1</a:t>
            </a:r>
          </a:p>
          <a:p>
            <a:pPr algn="just"/>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Participants called on </a:t>
            </a:r>
            <a:r>
              <a:rPr lang="en-CA" sz="1400" kern="0" dirty="0">
                <a:solidFill>
                  <a:srgbClr val="063A6D"/>
                </a:solidFill>
                <a:latin typeface="Roboto" panose="02000000000000000000" pitchFamily="2" charset="0"/>
                <a:ea typeface="Roboto" panose="02000000000000000000" pitchFamily="2" charset="0"/>
                <a:cs typeface="Roboto" panose="02000000000000000000" pitchFamily="2" charset="0"/>
              </a:rPr>
              <a:t>ESCAP and the UN Network on Migration to continue supporting countries in implementing the GCM following whole-of-government and whole-of-society approaches.</a:t>
            </a:r>
          </a:p>
          <a:p>
            <a:pPr>
              <a:lnSpc>
                <a:spcPct val="150000"/>
              </a:lnSpc>
            </a:pP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Decision 2</a:t>
            </a:r>
          </a:p>
          <a:p>
            <a:pPr algn="just"/>
            <a:r>
              <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rPr>
              <a:t>Participants called on </a:t>
            </a:r>
            <a:r>
              <a:rPr lang="en-CA" sz="1400" kern="0" dirty="0">
                <a:solidFill>
                  <a:srgbClr val="063A6D"/>
                </a:solidFill>
                <a:latin typeface="Roboto" panose="02000000000000000000" pitchFamily="2" charset="0"/>
                <a:ea typeface="Roboto" panose="02000000000000000000" pitchFamily="2" charset="0"/>
                <a:cs typeface="Roboto" panose="02000000000000000000" pitchFamily="2" charset="0"/>
              </a:rPr>
              <a:t>ESCAP and the UN Network on Migration to continue supporting countries in building capacities and reporting on migration-related SDGs.</a:t>
            </a:r>
            <a:endParaRPr lang="en-US" sz="1400" kern="0" dirty="0">
              <a:solidFill>
                <a:srgbClr val="063A6D"/>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240088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B345B-14D2-C906-FB75-D48314F7CC06}"/>
            </a:ext>
          </a:extLst>
        </p:cNvPr>
        <p:cNvGrpSpPr/>
        <p:nvPr/>
      </p:nvGrpSpPr>
      <p:grpSpPr>
        <a:xfrm>
          <a:off x="0" y="0"/>
          <a:ext cx="0" cy="0"/>
          <a:chOff x="0" y="0"/>
          <a:chExt cx="0" cy="0"/>
        </a:xfrm>
      </p:grpSpPr>
      <p:cxnSp>
        <p:nvCxnSpPr>
          <p:cNvPr id="43" name="Straight Connector 42">
            <a:extLst>
              <a:ext uri="{FF2B5EF4-FFF2-40B4-BE49-F238E27FC236}">
                <a16:creationId xmlns:a16="http://schemas.microsoft.com/office/drawing/2014/main" id="{AD094A48-17CC-AC6A-B910-8AB0F232FFA2}"/>
              </a:ext>
            </a:extLst>
          </p:cNvPr>
          <p:cNvCxnSpPr>
            <a:cxnSpLocks/>
          </p:cNvCxnSpPr>
          <p:nvPr/>
        </p:nvCxnSpPr>
        <p:spPr>
          <a:xfrm flipV="1">
            <a:off x="557768" y="1394974"/>
            <a:ext cx="0" cy="4386990"/>
          </a:xfrm>
          <a:prstGeom prst="line">
            <a:avLst/>
          </a:prstGeom>
          <a:ln w="47625">
            <a:solidFill>
              <a:srgbClr val="9F9F9F"/>
            </a:solidFill>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8B4112B6-B2FA-A389-2BA1-A11D24D65125}"/>
              </a:ext>
            </a:extLst>
          </p:cNvPr>
          <p:cNvGrpSpPr/>
          <p:nvPr/>
        </p:nvGrpSpPr>
        <p:grpSpPr>
          <a:xfrm>
            <a:off x="327023" y="181702"/>
            <a:ext cx="11781806" cy="628089"/>
            <a:chOff x="192656" y="36089"/>
            <a:chExt cx="11781806" cy="628089"/>
          </a:xfrm>
        </p:grpSpPr>
        <p:pic>
          <p:nvPicPr>
            <p:cNvPr id="18" name="Picture 17" descr="A close-up of a logo&#10;&#10;Description automatically generated">
              <a:extLst>
                <a:ext uri="{FF2B5EF4-FFF2-40B4-BE49-F238E27FC236}">
                  <a16:creationId xmlns:a16="http://schemas.microsoft.com/office/drawing/2014/main" id="{A8798C72-B8E7-ED11-B30F-E1C662B90687}"/>
                </a:ext>
              </a:extLst>
            </p:cNvPr>
            <p:cNvPicPr>
              <a:picLocks noChangeAspect="1"/>
            </p:cNvPicPr>
            <p:nvPr/>
          </p:nvPicPr>
          <p:blipFill>
            <a:blip r:embed="rId3"/>
            <a:stretch>
              <a:fillRect/>
            </a:stretch>
          </p:blipFill>
          <p:spPr>
            <a:xfrm>
              <a:off x="9872490" y="36089"/>
              <a:ext cx="2101972" cy="592736"/>
            </a:xfrm>
            <a:prstGeom prst="rect">
              <a:avLst/>
            </a:prstGeom>
          </p:spPr>
        </p:pic>
        <p:pic>
          <p:nvPicPr>
            <p:cNvPr id="19" name="Picture 18" descr="A blue and black logo&#10;&#10;Description automatically generated">
              <a:extLst>
                <a:ext uri="{FF2B5EF4-FFF2-40B4-BE49-F238E27FC236}">
                  <a16:creationId xmlns:a16="http://schemas.microsoft.com/office/drawing/2014/main" id="{87E93412-17B0-0B86-0009-489A2B52293E}"/>
                </a:ext>
              </a:extLst>
            </p:cNvPr>
            <p:cNvPicPr>
              <a:picLocks noChangeAspect="1"/>
            </p:cNvPicPr>
            <p:nvPr/>
          </p:nvPicPr>
          <p:blipFill>
            <a:blip r:embed="rId4"/>
            <a:stretch>
              <a:fillRect/>
            </a:stretch>
          </p:blipFill>
          <p:spPr>
            <a:xfrm>
              <a:off x="192656" y="36089"/>
              <a:ext cx="1894936" cy="592000"/>
            </a:xfrm>
            <a:prstGeom prst="rect">
              <a:avLst/>
            </a:prstGeom>
          </p:spPr>
        </p:pic>
        <p:pic>
          <p:nvPicPr>
            <p:cNvPr id="20" name="Picture 19" descr="A close-up of a logo&#10;&#10;Description automatically generated">
              <a:extLst>
                <a:ext uri="{FF2B5EF4-FFF2-40B4-BE49-F238E27FC236}">
                  <a16:creationId xmlns:a16="http://schemas.microsoft.com/office/drawing/2014/main" id="{95D2A2CB-FB46-2A31-3ADF-E888EBC1CE57}"/>
                </a:ext>
              </a:extLst>
            </p:cNvPr>
            <p:cNvPicPr>
              <a:picLocks noChangeAspect="1"/>
            </p:cNvPicPr>
            <p:nvPr/>
          </p:nvPicPr>
          <p:blipFill>
            <a:blip r:embed="rId5"/>
            <a:stretch>
              <a:fillRect/>
            </a:stretch>
          </p:blipFill>
          <p:spPr>
            <a:xfrm>
              <a:off x="5272575" y="36089"/>
              <a:ext cx="1136860" cy="628089"/>
            </a:xfrm>
            <a:prstGeom prst="rect">
              <a:avLst/>
            </a:prstGeom>
          </p:spPr>
        </p:pic>
      </p:grpSp>
      <p:sp>
        <p:nvSpPr>
          <p:cNvPr id="4" name="TextBox 3">
            <a:extLst>
              <a:ext uri="{FF2B5EF4-FFF2-40B4-BE49-F238E27FC236}">
                <a16:creationId xmlns:a16="http://schemas.microsoft.com/office/drawing/2014/main" id="{EB113192-1C0B-871E-1CCF-85983391CB0A}"/>
              </a:ext>
            </a:extLst>
          </p:cNvPr>
          <p:cNvSpPr txBox="1"/>
          <p:nvPr/>
        </p:nvSpPr>
        <p:spPr>
          <a:xfrm>
            <a:off x="548143" y="809791"/>
            <a:ext cx="10854457" cy="677108"/>
          </a:xfrm>
          <a:prstGeom prst="rect">
            <a:avLst/>
          </a:prstGeom>
          <a:noFill/>
        </p:spPr>
        <p:txBody>
          <a:bodyPr wrap="square" rtlCol="0">
            <a:spAutoFit/>
          </a:bodyPr>
          <a:lstStyle/>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Stakeholder engagement</a:t>
            </a:r>
            <a:endParaRPr lang="en-US"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endParaRPr lang="en-CA" kern="0" dirty="0">
              <a:solidFill>
                <a:srgbClr val="063A6D"/>
              </a:solidFill>
              <a:latin typeface="Calibri Light" panose="020F0302020204030204" pitchFamily="34" charset="0"/>
              <a:ea typeface="Roboto" panose="02000000000000000000" pitchFamily="2" charset="0"/>
              <a:cs typeface="Calibri Light" panose="020F0302020204030204" pitchFamily="34" charset="0"/>
            </a:endParaRPr>
          </a:p>
        </p:txBody>
      </p:sp>
      <p:graphicFrame>
        <p:nvGraphicFramePr>
          <p:cNvPr id="2" name="Table 1">
            <a:extLst>
              <a:ext uri="{FF2B5EF4-FFF2-40B4-BE49-F238E27FC236}">
                <a16:creationId xmlns:a16="http://schemas.microsoft.com/office/drawing/2014/main" id="{E64F8021-2EB4-6B56-4151-6531BC6A0EF0}"/>
              </a:ext>
            </a:extLst>
          </p:cNvPr>
          <p:cNvGraphicFramePr>
            <a:graphicFrameLocks noGrp="1"/>
          </p:cNvGraphicFramePr>
          <p:nvPr>
            <p:extLst>
              <p:ext uri="{D42A27DB-BD31-4B8C-83A1-F6EECF244321}">
                <p14:modId xmlns:p14="http://schemas.microsoft.com/office/powerpoint/2010/main" val="672932250"/>
              </p:ext>
            </p:extLst>
          </p:nvPr>
        </p:nvGraphicFramePr>
        <p:xfrm>
          <a:off x="1016772" y="1279736"/>
          <a:ext cx="10854457" cy="4490720"/>
        </p:xfrm>
        <a:graphic>
          <a:graphicData uri="http://schemas.openxmlformats.org/drawingml/2006/table">
            <a:tbl>
              <a:tblPr firstRow="1" bandRow="1">
                <a:tableStyleId>{5C22544A-7EE6-4342-B048-85BDC9FD1C3A}</a:tableStyleId>
              </a:tblPr>
              <a:tblGrid>
                <a:gridCol w="2366508">
                  <a:extLst>
                    <a:ext uri="{9D8B030D-6E8A-4147-A177-3AD203B41FA5}">
                      <a16:colId xmlns:a16="http://schemas.microsoft.com/office/drawing/2014/main" val="3271334003"/>
                    </a:ext>
                  </a:extLst>
                </a:gridCol>
                <a:gridCol w="8487949">
                  <a:extLst>
                    <a:ext uri="{9D8B030D-6E8A-4147-A177-3AD203B41FA5}">
                      <a16:colId xmlns:a16="http://schemas.microsoft.com/office/drawing/2014/main" val="835179741"/>
                    </a:ext>
                  </a:extLst>
                </a:gridCol>
              </a:tblGrid>
              <a:tr h="370840">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2094295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1 October 2024</a:t>
                      </a:r>
                    </a:p>
                    <a:p>
                      <a:endParaRPr lang="en-US" dirty="0"/>
                    </a:p>
                  </a:txBody>
                  <a:tcPr/>
                </a:tc>
                <a:tc>
                  <a:txBody>
                    <a:bodyPr/>
                    <a:lstStyle/>
                    <a:p>
                      <a:pPr>
                        <a:lnSpc>
                          <a:spcPct val="100000"/>
                        </a:lnSpc>
                        <a:spcBef>
                          <a:spcPts val="0"/>
                        </a:spcBef>
                        <a:spcAft>
                          <a:spcPts val="0"/>
                        </a:spcAft>
                      </a:pPr>
                      <a:r>
                        <a:rPr lang="en-US" sz="1800" b="1" kern="0" dirty="0">
                          <a:solidFill>
                            <a:srgbClr val="063A6D"/>
                          </a:solidFill>
                          <a:latin typeface="Roboto" panose="02000000000000000000" pitchFamily="2" charset="0"/>
                          <a:ea typeface="Roboto" panose="02000000000000000000" pitchFamily="2" charset="0"/>
                          <a:cs typeface="Roboto" panose="02000000000000000000" pitchFamily="2" charset="0"/>
                        </a:rPr>
                        <a:t>Consultation 1: Supporting migrants’ protection, integration and contribution to development</a:t>
                      </a:r>
                    </a:p>
                    <a:p>
                      <a:pPr>
                        <a:lnSpc>
                          <a:spcPct val="100000"/>
                        </a:lnSpc>
                        <a:spcBef>
                          <a:spcPts val="0"/>
                        </a:spcBef>
                        <a:spcAft>
                          <a:spcPts val="0"/>
                        </a:spcAft>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Co-organized by Stakeholder Advisory Group &amp; UNDP</a:t>
                      </a:r>
                      <a:endParaRPr lang="en-US" dirty="0"/>
                    </a:p>
                  </a:txBody>
                  <a:tcPr/>
                </a:tc>
                <a:extLst>
                  <a:ext uri="{0D108BD9-81ED-4DB2-BD59-A6C34878D82A}">
                    <a16:rowId xmlns:a16="http://schemas.microsoft.com/office/drawing/2014/main" val="120443638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30 October 2024</a:t>
                      </a:r>
                    </a:p>
                    <a:p>
                      <a:endParaRPr lang="en-US" dirty="0"/>
                    </a:p>
                  </a:txBody>
                  <a:tcPr/>
                </a:tc>
                <a:tc>
                  <a:txBody>
                    <a:bodyPr/>
                    <a:lstStyle/>
                    <a:p>
                      <a:pPr>
                        <a:lnSpc>
                          <a:spcPct val="100000"/>
                        </a:lnSpc>
                        <a:spcBef>
                          <a:spcPts val="0"/>
                        </a:spcBef>
                        <a:spcAft>
                          <a:spcPts val="0"/>
                        </a:spcAft>
                      </a:pPr>
                      <a:r>
                        <a:rPr lang="en-US" sz="1800" b="1" kern="0" dirty="0">
                          <a:solidFill>
                            <a:srgbClr val="063A6D"/>
                          </a:solidFill>
                          <a:latin typeface="Roboto" panose="02000000000000000000" pitchFamily="2" charset="0"/>
                          <a:ea typeface="Roboto" panose="02000000000000000000" pitchFamily="2" charset="0"/>
                          <a:cs typeface="Roboto" panose="02000000000000000000" pitchFamily="2" charset="0"/>
                        </a:rPr>
                        <a:t>Consultation 2: Protecting migrants through rights-based border governance </a:t>
                      </a:r>
                    </a:p>
                    <a:p>
                      <a:pPr>
                        <a:lnSpc>
                          <a:spcPct val="100000"/>
                        </a:lnSpc>
                        <a:spcBef>
                          <a:spcPts val="0"/>
                        </a:spcBef>
                        <a:spcAft>
                          <a:spcPts val="0"/>
                        </a:spcAft>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Co-organized by Stakeholder Advisory Group &amp; OHCHR</a:t>
                      </a:r>
                      <a:endParaRPr lang="en-US" dirty="0"/>
                    </a:p>
                  </a:txBody>
                  <a:tcPr/>
                </a:tc>
                <a:extLst>
                  <a:ext uri="{0D108BD9-81ED-4DB2-BD59-A6C34878D82A}">
                    <a16:rowId xmlns:a16="http://schemas.microsoft.com/office/drawing/2014/main" val="218698113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19 November 2024</a:t>
                      </a:r>
                    </a:p>
                    <a:p>
                      <a:endParaRPr lang="en-US" dirty="0"/>
                    </a:p>
                  </a:txBody>
                  <a:tcPr/>
                </a:tc>
                <a:tc>
                  <a:txBody>
                    <a:bodyPr/>
                    <a:lstStyle/>
                    <a:p>
                      <a:pPr>
                        <a:lnSpc>
                          <a:spcPct val="100000"/>
                        </a:lnSpc>
                        <a:spcBef>
                          <a:spcPts val="0"/>
                        </a:spcBef>
                        <a:spcAft>
                          <a:spcPts val="0"/>
                        </a:spcAft>
                      </a:pPr>
                      <a:r>
                        <a:rPr lang="en-US" sz="1800" b="1" kern="0" dirty="0">
                          <a:solidFill>
                            <a:srgbClr val="063A6D"/>
                          </a:solidFill>
                          <a:latin typeface="Roboto" panose="02000000000000000000" pitchFamily="2" charset="0"/>
                          <a:ea typeface="Roboto" panose="02000000000000000000" pitchFamily="2" charset="0"/>
                          <a:cs typeface="Roboto" panose="02000000000000000000" pitchFamily="2" charset="0"/>
                        </a:rPr>
                        <a:t>Consultation 3: Pacific Stakeholder Consultation </a:t>
                      </a:r>
                    </a:p>
                    <a:p>
                      <a:pPr>
                        <a:lnSpc>
                          <a:spcPct val="100000"/>
                        </a:lnSpc>
                        <a:spcBef>
                          <a:spcPts val="0"/>
                        </a:spcBef>
                        <a:spcAft>
                          <a:spcPts val="0"/>
                        </a:spcAft>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Co-organized by Stakeholder Advisory Group  &amp; IOM</a:t>
                      </a:r>
                      <a:endParaRPr lang="en-US" dirty="0"/>
                    </a:p>
                  </a:txBody>
                  <a:tcPr/>
                </a:tc>
                <a:extLst>
                  <a:ext uri="{0D108BD9-81ED-4DB2-BD59-A6C34878D82A}">
                    <a16:rowId xmlns:a16="http://schemas.microsoft.com/office/drawing/2014/main" val="160909200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28 November  2024</a:t>
                      </a:r>
                    </a:p>
                    <a:p>
                      <a:endParaRPr lang="en-US" dirty="0"/>
                    </a:p>
                  </a:txBody>
                  <a:tcPr/>
                </a:tc>
                <a:tc>
                  <a:txBody>
                    <a:bodyPr/>
                    <a:lstStyle/>
                    <a:p>
                      <a:pPr>
                        <a:lnSpc>
                          <a:spcPct val="100000"/>
                        </a:lnSpc>
                        <a:spcBef>
                          <a:spcPts val="0"/>
                        </a:spcBef>
                        <a:spcAft>
                          <a:spcPts val="0"/>
                        </a:spcAft>
                      </a:pPr>
                      <a:r>
                        <a:rPr lang="en-US" sz="1800" b="1" kern="0" dirty="0">
                          <a:solidFill>
                            <a:srgbClr val="063A6D"/>
                          </a:solidFill>
                          <a:latin typeface="Roboto" panose="02000000000000000000" pitchFamily="2" charset="0"/>
                          <a:ea typeface="Roboto" panose="02000000000000000000" pitchFamily="2" charset="0"/>
                          <a:cs typeface="Roboto" panose="02000000000000000000" pitchFamily="2" charset="0"/>
                        </a:rPr>
                        <a:t>Consultation 4: Ensuring that migration is voluntary, orderly and regular </a:t>
                      </a:r>
                    </a:p>
                    <a:p>
                      <a:pPr>
                        <a:lnSpc>
                          <a:spcPct val="100000"/>
                        </a:lnSpc>
                        <a:spcBef>
                          <a:spcPts val="0"/>
                        </a:spcBef>
                        <a:spcAft>
                          <a:spcPts val="0"/>
                        </a:spcAft>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Co-organized by Stakeholder Advisory Group &amp; ILO</a:t>
                      </a:r>
                      <a:endParaRPr lang="en-US" dirty="0"/>
                    </a:p>
                  </a:txBody>
                  <a:tcPr/>
                </a:tc>
                <a:extLst>
                  <a:ext uri="{0D108BD9-81ED-4DB2-BD59-A6C34878D82A}">
                    <a16:rowId xmlns:a16="http://schemas.microsoft.com/office/drawing/2014/main" val="102552685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4 December 2024</a:t>
                      </a:r>
                    </a:p>
                    <a:p>
                      <a:endParaRPr lang="en-US" dirty="0"/>
                    </a:p>
                  </a:txBody>
                  <a:tcPr/>
                </a:tc>
                <a:tc>
                  <a:txBody>
                    <a:bodyPr/>
                    <a:lstStyle/>
                    <a:p>
                      <a:pPr defTabSz="711200">
                        <a:lnSpc>
                          <a:spcPct val="100000"/>
                        </a:lnSpc>
                        <a:spcBef>
                          <a:spcPts val="0"/>
                        </a:spcBef>
                        <a:spcAft>
                          <a:spcPts val="0"/>
                        </a:spcAft>
                      </a:pPr>
                      <a:r>
                        <a:rPr lang="en-US" sz="1800" b="1" kern="0" dirty="0">
                          <a:solidFill>
                            <a:srgbClr val="063A6D"/>
                          </a:solidFill>
                          <a:latin typeface="Roboto" panose="02000000000000000000" pitchFamily="2" charset="0"/>
                          <a:ea typeface="Roboto" panose="02000000000000000000" pitchFamily="2" charset="0"/>
                          <a:cs typeface="Roboto" panose="02000000000000000000" pitchFamily="2" charset="0"/>
                        </a:rPr>
                        <a:t>Consultation 5: </a:t>
                      </a:r>
                      <a:r>
                        <a:rPr lang="en-CA" sz="1800" b="1" kern="0" dirty="0">
                          <a:solidFill>
                            <a:srgbClr val="063A6D"/>
                          </a:solidFill>
                          <a:latin typeface="Roboto" panose="02000000000000000000" pitchFamily="2" charset="0"/>
                          <a:ea typeface="Roboto" panose="02000000000000000000" pitchFamily="2" charset="0"/>
                          <a:cs typeface="Roboto" panose="02000000000000000000" pitchFamily="2" charset="0"/>
                        </a:rPr>
                        <a:t>Improving value-driven and evidence-based policymaking and public debate, and enhancing cooperation on migration</a:t>
                      </a:r>
                    </a:p>
                    <a:p>
                      <a:pPr>
                        <a:lnSpc>
                          <a:spcPct val="100000"/>
                        </a:lnSpc>
                        <a:spcBef>
                          <a:spcPts val="0"/>
                        </a:spcBef>
                        <a:spcAft>
                          <a:spcPts val="0"/>
                        </a:spcAft>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Co-organized by Stakeholder Advisory Group &amp; ESCAP</a:t>
                      </a:r>
                      <a:endParaRPr lang="en-US" dirty="0"/>
                    </a:p>
                  </a:txBody>
                  <a:tcPr/>
                </a:tc>
                <a:extLst>
                  <a:ext uri="{0D108BD9-81ED-4DB2-BD59-A6C34878D82A}">
                    <a16:rowId xmlns:a16="http://schemas.microsoft.com/office/drawing/2014/main" val="39764183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3 February 2025</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0" dirty="0">
                          <a:solidFill>
                            <a:srgbClr val="063A6D"/>
                          </a:solidFill>
                          <a:latin typeface="Roboto" panose="02000000000000000000" pitchFamily="2" charset="0"/>
                          <a:ea typeface="Roboto" panose="02000000000000000000" pitchFamily="2" charset="0"/>
                          <a:cs typeface="Roboto" panose="02000000000000000000" pitchFamily="2" charset="0"/>
                        </a:rPr>
                        <a:t>Stakeholder Forum</a:t>
                      </a:r>
                      <a:endParaRPr lang="en-US" dirty="0"/>
                    </a:p>
                  </a:txBody>
                  <a:tcPr/>
                </a:tc>
                <a:extLst>
                  <a:ext uri="{0D108BD9-81ED-4DB2-BD59-A6C34878D82A}">
                    <a16:rowId xmlns:a16="http://schemas.microsoft.com/office/drawing/2014/main" val="965195061"/>
                  </a:ext>
                </a:extLst>
              </a:tr>
            </a:tbl>
          </a:graphicData>
        </a:graphic>
      </p:graphicFrame>
      <p:sp>
        <p:nvSpPr>
          <p:cNvPr id="3" name="Oval 2">
            <a:extLst>
              <a:ext uri="{FF2B5EF4-FFF2-40B4-BE49-F238E27FC236}">
                <a16:creationId xmlns:a16="http://schemas.microsoft.com/office/drawing/2014/main" id="{B5085E7E-94A3-C605-2F7A-D18A2B3147C3}"/>
              </a:ext>
            </a:extLst>
          </p:cNvPr>
          <p:cNvSpPr/>
          <p:nvPr/>
        </p:nvSpPr>
        <p:spPr>
          <a:xfrm>
            <a:off x="307485" y="1486899"/>
            <a:ext cx="484595" cy="486988"/>
          </a:xfrm>
          <a:prstGeom prst="ellipse">
            <a:avLst/>
          </a:prstGeom>
          <a:solidFill>
            <a:srgbClr val="D4E7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p:txBody>
      </p:sp>
      <p:pic>
        <p:nvPicPr>
          <p:cNvPr id="6" name="Graphic 5" descr="Shield Tick with solid fill">
            <a:extLst>
              <a:ext uri="{FF2B5EF4-FFF2-40B4-BE49-F238E27FC236}">
                <a16:creationId xmlns:a16="http://schemas.microsoft.com/office/drawing/2014/main" id="{DB18EC0B-896C-807A-F325-75A76F0F85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9543" y="2290690"/>
            <a:ext cx="457200" cy="457200"/>
          </a:xfrm>
          <a:prstGeom prst="rect">
            <a:avLst/>
          </a:prstGeom>
        </p:spPr>
      </p:pic>
      <p:pic>
        <p:nvPicPr>
          <p:cNvPr id="21" name="Graphic 20" descr="Business Growth with solid fill">
            <a:extLst>
              <a:ext uri="{FF2B5EF4-FFF2-40B4-BE49-F238E27FC236}">
                <a16:creationId xmlns:a16="http://schemas.microsoft.com/office/drawing/2014/main" id="{008684C0-8A00-2146-6439-C6AC82048B8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59520" y="3134204"/>
            <a:ext cx="454265" cy="454265"/>
          </a:xfrm>
          <a:prstGeom prst="rect">
            <a:avLst/>
          </a:prstGeom>
        </p:spPr>
      </p:pic>
      <p:sp>
        <p:nvSpPr>
          <p:cNvPr id="26" name="Oval 25">
            <a:extLst>
              <a:ext uri="{FF2B5EF4-FFF2-40B4-BE49-F238E27FC236}">
                <a16:creationId xmlns:a16="http://schemas.microsoft.com/office/drawing/2014/main" id="{C5363D2B-97AD-C975-8359-35725FE56C3A}"/>
              </a:ext>
            </a:extLst>
          </p:cNvPr>
          <p:cNvSpPr/>
          <p:nvPr/>
        </p:nvSpPr>
        <p:spPr>
          <a:xfrm>
            <a:off x="346794" y="3796001"/>
            <a:ext cx="484595" cy="486988"/>
          </a:xfrm>
          <a:prstGeom prst="ellipse">
            <a:avLst/>
          </a:prstGeom>
          <a:solidFill>
            <a:srgbClr val="85BE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p:txBody>
      </p:sp>
      <p:sp>
        <p:nvSpPr>
          <p:cNvPr id="27" name="Oval 26">
            <a:extLst>
              <a:ext uri="{FF2B5EF4-FFF2-40B4-BE49-F238E27FC236}">
                <a16:creationId xmlns:a16="http://schemas.microsoft.com/office/drawing/2014/main" id="{43FAB731-0B73-8868-9EC4-17CB4625B9DD}"/>
              </a:ext>
            </a:extLst>
          </p:cNvPr>
          <p:cNvSpPr/>
          <p:nvPr/>
        </p:nvSpPr>
        <p:spPr>
          <a:xfrm>
            <a:off x="327023" y="4681807"/>
            <a:ext cx="484595" cy="516547"/>
          </a:xfrm>
          <a:prstGeom prst="ellipse">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p:txBody>
      </p:sp>
      <p:sp>
        <p:nvSpPr>
          <p:cNvPr id="28" name="Oval 27">
            <a:extLst>
              <a:ext uri="{FF2B5EF4-FFF2-40B4-BE49-F238E27FC236}">
                <a16:creationId xmlns:a16="http://schemas.microsoft.com/office/drawing/2014/main" id="{FF96707C-9845-6438-61B3-9E87A32C93AE}"/>
              </a:ext>
            </a:extLst>
          </p:cNvPr>
          <p:cNvSpPr/>
          <p:nvPr/>
        </p:nvSpPr>
        <p:spPr>
          <a:xfrm>
            <a:off x="329190" y="5508929"/>
            <a:ext cx="484595" cy="486988"/>
          </a:xfrm>
          <a:prstGeom prst="ellipse">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92D050"/>
              </a:solidFill>
              <a:latin typeface="Roboto" panose="02000000000000000000" pitchFamily="2" charset="0"/>
              <a:ea typeface="Roboto" panose="02000000000000000000" pitchFamily="2" charset="0"/>
              <a:cs typeface="Roboto" panose="02000000000000000000" pitchFamily="2" charset="0"/>
            </a:endParaRPr>
          </a:p>
        </p:txBody>
      </p:sp>
      <p:sp>
        <p:nvSpPr>
          <p:cNvPr id="29" name="Oval 28">
            <a:extLst>
              <a:ext uri="{FF2B5EF4-FFF2-40B4-BE49-F238E27FC236}">
                <a16:creationId xmlns:a16="http://schemas.microsoft.com/office/drawing/2014/main" id="{3C3D3239-DDD6-F73C-F1FD-7C87EFBC25EE}"/>
              </a:ext>
            </a:extLst>
          </p:cNvPr>
          <p:cNvSpPr/>
          <p:nvPr/>
        </p:nvSpPr>
        <p:spPr>
          <a:xfrm>
            <a:off x="305668" y="2961843"/>
            <a:ext cx="484595" cy="486988"/>
          </a:xfrm>
          <a:prstGeom prst="ellipse">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a typeface="Roboto" panose="02000000000000000000" pitchFamily="2" charset="0"/>
              <a:cs typeface="Roboto" panose="02000000000000000000" pitchFamily="2" charset="0"/>
            </a:endParaRPr>
          </a:p>
        </p:txBody>
      </p:sp>
      <p:sp>
        <p:nvSpPr>
          <p:cNvPr id="30" name="Oval 29">
            <a:extLst>
              <a:ext uri="{FF2B5EF4-FFF2-40B4-BE49-F238E27FC236}">
                <a16:creationId xmlns:a16="http://schemas.microsoft.com/office/drawing/2014/main" id="{56387E1A-F9E8-5C1A-F3AA-E67EBFE4D06F}"/>
              </a:ext>
            </a:extLst>
          </p:cNvPr>
          <p:cNvSpPr/>
          <p:nvPr/>
        </p:nvSpPr>
        <p:spPr>
          <a:xfrm>
            <a:off x="321937" y="2211344"/>
            <a:ext cx="484595" cy="486988"/>
          </a:xfrm>
          <a:prstGeom prst="ellipse">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FF00"/>
              </a:solidFill>
              <a:latin typeface="Roboto" panose="02000000000000000000" pitchFamily="2" charset="0"/>
              <a:ea typeface="Roboto" panose="02000000000000000000" pitchFamily="2" charset="0"/>
              <a:cs typeface="Roboto" panose="02000000000000000000" pitchFamily="2" charset="0"/>
            </a:endParaRPr>
          </a:p>
        </p:txBody>
      </p:sp>
      <p:pic>
        <p:nvPicPr>
          <p:cNvPr id="32" name="Graphic 31" descr="Arrow circle with solid fill">
            <a:extLst>
              <a:ext uri="{FF2B5EF4-FFF2-40B4-BE49-F238E27FC236}">
                <a16:creationId xmlns:a16="http://schemas.microsoft.com/office/drawing/2014/main" id="{391992CF-2B79-257A-DD64-BB5DFCB0C66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091" y="1483334"/>
            <a:ext cx="486989" cy="486989"/>
          </a:xfrm>
          <a:prstGeom prst="rect">
            <a:avLst/>
          </a:prstGeom>
        </p:spPr>
      </p:pic>
      <p:pic>
        <p:nvPicPr>
          <p:cNvPr id="34" name="Graphic 33" descr="Bar chart with solid fill">
            <a:extLst>
              <a:ext uri="{FF2B5EF4-FFF2-40B4-BE49-F238E27FC236}">
                <a16:creationId xmlns:a16="http://schemas.microsoft.com/office/drawing/2014/main" id="{4DACA074-6F36-2737-ABCF-B7A8C8674D8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07973" y="2218093"/>
            <a:ext cx="484596" cy="484596"/>
          </a:xfrm>
          <a:prstGeom prst="rect">
            <a:avLst/>
          </a:prstGeom>
        </p:spPr>
      </p:pic>
      <p:pic>
        <p:nvPicPr>
          <p:cNvPr id="36" name="Graphic 35" descr="Double Tap Gesture outline">
            <a:extLst>
              <a:ext uri="{FF2B5EF4-FFF2-40B4-BE49-F238E27FC236}">
                <a16:creationId xmlns:a16="http://schemas.microsoft.com/office/drawing/2014/main" id="{0EAC7381-AE53-DFC0-39E7-0CA4D9C0AEC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51305" y="2976613"/>
            <a:ext cx="460024" cy="460024"/>
          </a:xfrm>
          <a:prstGeom prst="rect">
            <a:avLst/>
          </a:prstGeom>
        </p:spPr>
      </p:pic>
      <p:pic>
        <p:nvPicPr>
          <p:cNvPr id="38" name="Graphic 37" descr="Abacus with solid fill">
            <a:extLst>
              <a:ext uri="{FF2B5EF4-FFF2-40B4-BE49-F238E27FC236}">
                <a16:creationId xmlns:a16="http://schemas.microsoft.com/office/drawing/2014/main" id="{F38B1881-7673-FBCD-FB5C-DFE4137338A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50062" y="4697751"/>
            <a:ext cx="457200" cy="457200"/>
          </a:xfrm>
          <a:prstGeom prst="rect">
            <a:avLst/>
          </a:prstGeom>
        </p:spPr>
      </p:pic>
      <p:pic>
        <p:nvPicPr>
          <p:cNvPr id="40" name="Graphic 39" descr="Meeting with solid fill">
            <a:extLst>
              <a:ext uri="{FF2B5EF4-FFF2-40B4-BE49-F238E27FC236}">
                <a16:creationId xmlns:a16="http://schemas.microsoft.com/office/drawing/2014/main" id="{AC5F2814-A4CF-D162-ED22-7AEF3B45DFA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346794" y="5525320"/>
            <a:ext cx="457200" cy="457200"/>
          </a:xfrm>
          <a:prstGeom prst="rect">
            <a:avLst/>
          </a:prstGeom>
        </p:spPr>
      </p:pic>
      <p:pic>
        <p:nvPicPr>
          <p:cNvPr id="42" name="Graphic 41" descr="Comment Like outline">
            <a:extLst>
              <a:ext uri="{FF2B5EF4-FFF2-40B4-BE49-F238E27FC236}">
                <a16:creationId xmlns:a16="http://schemas.microsoft.com/office/drawing/2014/main" id="{3542D960-D9FE-67B8-FFDF-865B3D2DD8DD}"/>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317087" y="3818523"/>
            <a:ext cx="523151" cy="523151"/>
          </a:xfrm>
          <a:prstGeom prst="rect">
            <a:avLst/>
          </a:prstGeom>
        </p:spPr>
      </p:pic>
      <p:sp>
        <p:nvSpPr>
          <p:cNvPr id="46" name="TextBox 45">
            <a:extLst>
              <a:ext uri="{FF2B5EF4-FFF2-40B4-BE49-F238E27FC236}">
                <a16:creationId xmlns:a16="http://schemas.microsoft.com/office/drawing/2014/main" id="{E9ADB703-3E92-9477-B37B-43D070ECC5F9}"/>
              </a:ext>
            </a:extLst>
          </p:cNvPr>
          <p:cNvSpPr txBox="1"/>
          <p:nvPr/>
        </p:nvSpPr>
        <p:spPr>
          <a:xfrm>
            <a:off x="1274491" y="5814089"/>
            <a:ext cx="10854457" cy="923330"/>
          </a:xfrm>
          <a:prstGeom prst="rect">
            <a:avLst/>
          </a:prstGeom>
          <a:noFill/>
        </p:spPr>
        <p:txBody>
          <a:bodyPr wrap="square" rtlCol="0">
            <a:spAutoFit/>
          </a:bodyPr>
          <a:lstStyle/>
          <a:p>
            <a:pPr algn="ct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Reports of stakeholder consultations:</a:t>
            </a:r>
          </a:p>
          <a:p>
            <a:r>
              <a:rPr lang="en-US" kern="0" dirty="0">
                <a:solidFill>
                  <a:srgbClr val="063A6D"/>
                </a:solidFill>
                <a:latin typeface="Roboto" panose="02000000000000000000" pitchFamily="2" charset="0"/>
                <a:ea typeface="Roboto" panose="02000000000000000000" pitchFamily="2" charset="0"/>
                <a:cs typeface="Roboto" panose="02000000000000000000" pitchFamily="2" charset="0"/>
              </a:rPr>
              <a:t>https://www.unescap.org/events/2025/second-asia-pacific-regional-review-implementation-global-compact-safe-orderly-and </a:t>
            </a:r>
          </a:p>
        </p:txBody>
      </p:sp>
      <p:sp>
        <p:nvSpPr>
          <p:cNvPr id="48" name="Arrow: Striped Right 47">
            <a:extLst>
              <a:ext uri="{FF2B5EF4-FFF2-40B4-BE49-F238E27FC236}">
                <a16:creationId xmlns:a16="http://schemas.microsoft.com/office/drawing/2014/main" id="{4E7D9B4E-B07F-A4D3-F064-918013935799}"/>
              </a:ext>
            </a:extLst>
          </p:cNvPr>
          <p:cNvSpPr/>
          <p:nvPr/>
        </p:nvSpPr>
        <p:spPr>
          <a:xfrm>
            <a:off x="727779" y="6140148"/>
            <a:ext cx="545134" cy="505298"/>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66596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C184A-651D-025C-AC67-BFEBA9B16209}"/>
            </a:ext>
          </a:extLst>
        </p:cNvPr>
        <p:cNvGrpSpPr/>
        <p:nvPr/>
      </p:nvGrpSpPr>
      <p:grpSpPr>
        <a:xfrm>
          <a:off x="0" y="0"/>
          <a:ext cx="0" cy="0"/>
          <a:chOff x="0" y="0"/>
          <a:chExt cx="0" cy="0"/>
        </a:xfrm>
      </p:grpSpPr>
      <p:grpSp>
        <p:nvGrpSpPr>
          <p:cNvPr id="9" name="Group 8">
            <a:extLst>
              <a:ext uri="{FF2B5EF4-FFF2-40B4-BE49-F238E27FC236}">
                <a16:creationId xmlns:a16="http://schemas.microsoft.com/office/drawing/2014/main" id="{9EA70E22-FDF2-7ECF-F0F4-1E6CE2D4E04B}"/>
              </a:ext>
            </a:extLst>
          </p:cNvPr>
          <p:cNvGrpSpPr/>
          <p:nvPr/>
        </p:nvGrpSpPr>
        <p:grpSpPr>
          <a:xfrm>
            <a:off x="192656" y="165936"/>
            <a:ext cx="11781806" cy="592736"/>
            <a:chOff x="192656" y="36089"/>
            <a:chExt cx="11781806" cy="592736"/>
          </a:xfrm>
        </p:grpSpPr>
        <p:pic>
          <p:nvPicPr>
            <p:cNvPr id="10" name="Picture 9" descr="A close-up of a logo&#10;&#10;Description automatically generated">
              <a:extLst>
                <a:ext uri="{FF2B5EF4-FFF2-40B4-BE49-F238E27FC236}">
                  <a16:creationId xmlns:a16="http://schemas.microsoft.com/office/drawing/2014/main" id="{345A2343-4245-27AF-2449-99E7C95A0D55}"/>
                </a:ext>
              </a:extLst>
            </p:cNvPr>
            <p:cNvPicPr>
              <a:picLocks noChangeAspect="1"/>
            </p:cNvPicPr>
            <p:nvPr/>
          </p:nvPicPr>
          <p:blipFill>
            <a:blip r:embed="rId3"/>
            <a:stretch>
              <a:fillRect/>
            </a:stretch>
          </p:blipFill>
          <p:spPr>
            <a:xfrm>
              <a:off x="9872490" y="36089"/>
              <a:ext cx="2101972" cy="592736"/>
            </a:xfrm>
            <a:prstGeom prst="rect">
              <a:avLst/>
            </a:prstGeom>
          </p:spPr>
        </p:pic>
        <p:pic>
          <p:nvPicPr>
            <p:cNvPr id="11" name="Picture 10" descr="A blue and black logo&#10;&#10;Description automatically generated">
              <a:extLst>
                <a:ext uri="{FF2B5EF4-FFF2-40B4-BE49-F238E27FC236}">
                  <a16:creationId xmlns:a16="http://schemas.microsoft.com/office/drawing/2014/main" id="{085E158E-6C70-B282-7BF0-069A9D8AB2A0}"/>
                </a:ext>
              </a:extLst>
            </p:cNvPr>
            <p:cNvPicPr>
              <a:picLocks noChangeAspect="1"/>
            </p:cNvPicPr>
            <p:nvPr/>
          </p:nvPicPr>
          <p:blipFill>
            <a:blip r:embed="rId4"/>
            <a:stretch>
              <a:fillRect/>
            </a:stretch>
          </p:blipFill>
          <p:spPr>
            <a:xfrm>
              <a:off x="192656" y="36089"/>
              <a:ext cx="1894936" cy="592000"/>
            </a:xfrm>
            <a:prstGeom prst="rect">
              <a:avLst/>
            </a:prstGeom>
          </p:spPr>
        </p:pic>
      </p:grpSp>
      <p:sp>
        <p:nvSpPr>
          <p:cNvPr id="4" name="Rectangle 3">
            <a:extLst>
              <a:ext uri="{FF2B5EF4-FFF2-40B4-BE49-F238E27FC236}">
                <a16:creationId xmlns:a16="http://schemas.microsoft.com/office/drawing/2014/main" id="{A293838C-0C24-BE37-585F-F48B652A2B2C}"/>
              </a:ext>
            </a:extLst>
          </p:cNvPr>
          <p:cNvSpPr/>
          <p:nvPr/>
        </p:nvSpPr>
        <p:spPr>
          <a:xfrm>
            <a:off x="-1137277" y="905236"/>
            <a:ext cx="13329277" cy="5418667"/>
          </a:xfrm>
          <a:prstGeom prst="rect">
            <a:avLst/>
          </a:prstGeom>
          <a:noFill/>
        </p:spPr>
        <p:txBody>
          <a:bodyPr/>
          <a:lstStyle/>
          <a:p>
            <a:endParaRPr lang="en-US" dirty="0"/>
          </a:p>
        </p:txBody>
      </p:sp>
      <p:pic>
        <p:nvPicPr>
          <p:cNvPr id="2" name="Picture 1" descr="A close-up of a logo&#10;&#10;Description automatically generated">
            <a:extLst>
              <a:ext uri="{FF2B5EF4-FFF2-40B4-BE49-F238E27FC236}">
                <a16:creationId xmlns:a16="http://schemas.microsoft.com/office/drawing/2014/main" id="{EEEE0BD7-BD95-4C4B-0A76-C87A9A689553}"/>
              </a:ext>
            </a:extLst>
          </p:cNvPr>
          <p:cNvPicPr>
            <a:picLocks noChangeAspect="1"/>
          </p:cNvPicPr>
          <p:nvPr/>
        </p:nvPicPr>
        <p:blipFill>
          <a:blip r:embed="rId5"/>
          <a:stretch>
            <a:fillRect/>
          </a:stretch>
        </p:blipFill>
        <p:spPr>
          <a:xfrm>
            <a:off x="5272575" y="165936"/>
            <a:ext cx="1136860" cy="628089"/>
          </a:xfrm>
          <a:prstGeom prst="rect">
            <a:avLst/>
          </a:prstGeom>
        </p:spPr>
      </p:pic>
      <p:pic>
        <p:nvPicPr>
          <p:cNvPr id="21" name="Picture 20">
            <a:extLst>
              <a:ext uri="{FF2B5EF4-FFF2-40B4-BE49-F238E27FC236}">
                <a16:creationId xmlns:a16="http://schemas.microsoft.com/office/drawing/2014/main" id="{3D262BB7-4C7F-4948-4B94-52C45E8E33DF}"/>
              </a:ext>
            </a:extLst>
          </p:cNvPr>
          <p:cNvPicPr>
            <a:picLocks noChangeAspect="1"/>
          </p:cNvPicPr>
          <p:nvPr/>
        </p:nvPicPr>
        <p:blipFill>
          <a:blip r:embed="rId6"/>
          <a:stretch>
            <a:fillRect/>
          </a:stretch>
        </p:blipFill>
        <p:spPr>
          <a:xfrm>
            <a:off x="9964900" y="3896061"/>
            <a:ext cx="1954684" cy="2796003"/>
          </a:xfrm>
          <a:prstGeom prst="rect">
            <a:avLst/>
          </a:prstGeom>
          <a:ln>
            <a:solidFill>
              <a:schemeClr val="tx1"/>
            </a:solidFill>
          </a:ln>
        </p:spPr>
      </p:pic>
      <p:grpSp>
        <p:nvGrpSpPr>
          <p:cNvPr id="124" name="Group 123">
            <a:extLst>
              <a:ext uri="{FF2B5EF4-FFF2-40B4-BE49-F238E27FC236}">
                <a16:creationId xmlns:a16="http://schemas.microsoft.com/office/drawing/2014/main" id="{296457CC-ADFC-24FF-C944-BC44B7206086}"/>
              </a:ext>
            </a:extLst>
          </p:cNvPr>
          <p:cNvGrpSpPr/>
          <p:nvPr/>
        </p:nvGrpSpPr>
        <p:grpSpPr>
          <a:xfrm>
            <a:off x="104698" y="5172801"/>
            <a:ext cx="9550294" cy="1244025"/>
            <a:chOff x="104698" y="5279327"/>
            <a:chExt cx="9550294" cy="1244025"/>
          </a:xfrm>
        </p:grpSpPr>
        <p:grpSp>
          <p:nvGrpSpPr>
            <p:cNvPr id="56" name="Group 55">
              <a:extLst>
                <a:ext uri="{FF2B5EF4-FFF2-40B4-BE49-F238E27FC236}">
                  <a16:creationId xmlns:a16="http://schemas.microsoft.com/office/drawing/2014/main" id="{5CC119CE-4E45-6748-5605-0B12DE229656}"/>
                </a:ext>
              </a:extLst>
            </p:cNvPr>
            <p:cNvGrpSpPr/>
            <p:nvPr/>
          </p:nvGrpSpPr>
          <p:grpSpPr>
            <a:xfrm>
              <a:off x="104698" y="5279327"/>
              <a:ext cx="9550294" cy="1244025"/>
              <a:chOff x="379715" y="3282246"/>
              <a:chExt cx="8485315" cy="1917914"/>
            </a:xfrm>
          </p:grpSpPr>
          <p:sp>
            <p:nvSpPr>
              <p:cNvPr id="77" name="Rounded Rectangle 76">
                <a:extLst>
                  <a:ext uri="{FF2B5EF4-FFF2-40B4-BE49-F238E27FC236}">
                    <a16:creationId xmlns:a16="http://schemas.microsoft.com/office/drawing/2014/main" id="{91B78612-C00D-9921-3C0B-D8439918C5E6}"/>
                  </a:ext>
                </a:extLst>
              </p:cNvPr>
              <p:cNvSpPr/>
              <p:nvPr/>
            </p:nvSpPr>
            <p:spPr>
              <a:xfrm>
                <a:off x="379715" y="3282246"/>
                <a:ext cx="8485315" cy="1917914"/>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3A6D"/>
                  </a:solidFill>
                </a:endParaRPr>
              </a:p>
            </p:txBody>
          </p:sp>
          <p:sp>
            <p:nvSpPr>
              <p:cNvPr id="78" name="Freeform: Shape 7">
                <a:extLst>
                  <a:ext uri="{FF2B5EF4-FFF2-40B4-BE49-F238E27FC236}">
                    <a16:creationId xmlns:a16="http://schemas.microsoft.com/office/drawing/2014/main" id="{1FFAE9E5-D8CF-0956-3B54-91AE4A3A561D}"/>
                  </a:ext>
                </a:extLst>
              </p:cNvPr>
              <p:cNvSpPr/>
              <p:nvPr/>
            </p:nvSpPr>
            <p:spPr>
              <a:xfrm>
                <a:off x="747436" y="3379574"/>
                <a:ext cx="7749872" cy="1504145"/>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spcAft>
                    <a:spcPct val="10000"/>
                  </a:spcAft>
                </a:pPr>
                <a:endParaRPr lang="en-CA" sz="1400" kern="0" dirty="0">
                  <a:solidFill>
                    <a:srgbClr val="0076B8"/>
                  </a:solidFill>
                  <a:latin typeface="Roboto" pitchFamily="2" charset="0"/>
                  <a:ea typeface="Roboto" pitchFamily="2" charset="0"/>
                  <a:cs typeface="Roboto" panose="02000000000000000000" pitchFamily="2" charset="0"/>
                </a:endParaRPr>
              </a:p>
            </p:txBody>
          </p:sp>
        </p:grpSp>
        <p:sp>
          <p:nvSpPr>
            <p:cNvPr id="57" name="TextBox 56">
              <a:extLst>
                <a:ext uri="{FF2B5EF4-FFF2-40B4-BE49-F238E27FC236}">
                  <a16:creationId xmlns:a16="http://schemas.microsoft.com/office/drawing/2014/main" id="{99F66062-CC22-D267-88C0-17D94A2D21E0}"/>
                </a:ext>
              </a:extLst>
            </p:cNvPr>
            <p:cNvSpPr txBox="1"/>
            <p:nvPr/>
          </p:nvSpPr>
          <p:spPr>
            <a:xfrm>
              <a:off x="1334798" y="5502267"/>
              <a:ext cx="7816292" cy="923330"/>
            </a:xfrm>
            <a:prstGeom prst="rect">
              <a:avLst/>
            </a:prstGeom>
            <a:noFill/>
          </p:spPr>
          <p:txBody>
            <a:bodyPr wrap="square" rtlCol="0">
              <a:spAutoFit/>
            </a:bodyPr>
            <a:lstStyle/>
            <a:p>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Contributors:</a:t>
              </a:r>
              <a:r>
                <a:rPr lang="en-US" sz="1800" b="0" kern="0" dirty="0">
                  <a:solidFill>
                    <a:srgbClr val="0076B8"/>
                  </a:solidFill>
                  <a:latin typeface="Roboto" panose="02000000000000000000" pitchFamily="2" charset="0"/>
                  <a:ea typeface="Roboto" panose="02000000000000000000" pitchFamily="2" charset="0"/>
                  <a:cs typeface="Roboto" panose="02000000000000000000" pitchFamily="2" charset="0"/>
                </a:rPr>
                <a:t> </a:t>
              </a: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13 UN entities in Asia and the Pacific + review by experts, including non-government stakeholders</a:t>
              </a:r>
            </a:p>
            <a:p>
              <a:endParaRPr lang="en-US" dirty="0"/>
            </a:p>
          </p:txBody>
        </p:sp>
        <p:grpSp>
          <p:nvGrpSpPr>
            <p:cNvPr id="58" name="Group 57">
              <a:extLst>
                <a:ext uri="{FF2B5EF4-FFF2-40B4-BE49-F238E27FC236}">
                  <a16:creationId xmlns:a16="http://schemas.microsoft.com/office/drawing/2014/main" id="{C95F1332-DACF-F83C-16D5-4F0E8258E49E}"/>
                </a:ext>
              </a:extLst>
            </p:cNvPr>
            <p:cNvGrpSpPr/>
            <p:nvPr/>
          </p:nvGrpSpPr>
          <p:grpSpPr>
            <a:xfrm>
              <a:off x="582595" y="5507127"/>
              <a:ext cx="752203" cy="838199"/>
              <a:chOff x="3243831" y="4904608"/>
              <a:chExt cx="752203" cy="838199"/>
            </a:xfrm>
          </p:grpSpPr>
          <p:sp>
            <p:nvSpPr>
              <p:cNvPr id="59" name="Freeform 58">
                <a:extLst>
                  <a:ext uri="{FF2B5EF4-FFF2-40B4-BE49-F238E27FC236}">
                    <a16:creationId xmlns:a16="http://schemas.microsoft.com/office/drawing/2014/main" id="{11CB418B-4E37-8011-6688-8EC59FC0ADA5}"/>
                  </a:ext>
                </a:extLst>
              </p:cNvPr>
              <p:cNvSpPr/>
              <p:nvPr/>
            </p:nvSpPr>
            <p:spPr>
              <a:xfrm>
                <a:off x="3805516" y="5476108"/>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rgbClr val="063A6D"/>
              </a:solidFill>
              <a:ln w="9525" cap="flat">
                <a:noFill/>
                <a:prstDash val="solid"/>
                <a:miter/>
              </a:ln>
            </p:spPr>
            <p:txBody>
              <a:bodyPr rtlCol="0" anchor="ctr"/>
              <a:lstStyle/>
              <a:p>
                <a:endParaRPr lang="en-US" dirty="0"/>
              </a:p>
            </p:txBody>
          </p:sp>
          <p:sp>
            <p:nvSpPr>
              <p:cNvPr id="60" name="Freeform 59">
                <a:extLst>
                  <a:ext uri="{FF2B5EF4-FFF2-40B4-BE49-F238E27FC236}">
                    <a16:creationId xmlns:a16="http://schemas.microsoft.com/office/drawing/2014/main" id="{695011D9-BF7A-7EDF-8C2F-13C86CA70D36}"/>
                  </a:ext>
                </a:extLst>
              </p:cNvPr>
              <p:cNvSpPr/>
              <p:nvPr/>
            </p:nvSpPr>
            <p:spPr>
              <a:xfrm>
                <a:off x="3910291" y="5476108"/>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rgbClr val="063A6D"/>
              </a:solidFill>
              <a:ln w="9525" cap="flat">
                <a:noFill/>
                <a:prstDash val="solid"/>
                <a:miter/>
              </a:ln>
            </p:spPr>
            <p:txBody>
              <a:bodyPr rtlCol="0" anchor="ctr"/>
              <a:lstStyle/>
              <a:p>
                <a:endParaRPr lang="en-US" dirty="0"/>
              </a:p>
            </p:txBody>
          </p:sp>
          <p:sp>
            <p:nvSpPr>
              <p:cNvPr id="61" name="Freeform 60">
                <a:extLst>
                  <a:ext uri="{FF2B5EF4-FFF2-40B4-BE49-F238E27FC236}">
                    <a16:creationId xmlns:a16="http://schemas.microsoft.com/office/drawing/2014/main" id="{8C277F18-F8AF-613E-67B8-694CC39CB02F}"/>
                  </a:ext>
                </a:extLst>
              </p:cNvPr>
              <p:cNvSpPr/>
              <p:nvPr/>
            </p:nvSpPr>
            <p:spPr>
              <a:xfrm>
                <a:off x="3595966" y="5476108"/>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rgbClr val="063A6D"/>
              </a:solidFill>
              <a:ln w="9525" cap="flat">
                <a:noFill/>
                <a:prstDash val="solid"/>
                <a:miter/>
              </a:ln>
            </p:spPr>
            <p:txBody>
              <a:bodyPr rtlCol="0" anchor="ctr"/>
              <a:lstStyle/>
              <a:p>
                <a:endParaRPr lang="en-US" dirty="0"/>
              </a:p>
            </p:txBody>
          </p:sp>
          <p:sp>
            <p:nvSpPr>
              <p:cNvPr id="62" name="Freeform 61">
                <a:extLst>
                  <a:ext uri="{FF2B5EF4-FFF2-40B4-BE49-F238E27FC236}">
                    <a16:creationId xmlns:a16="http://schemas.microsoft.com/office/drawing/2014/main" id="{6657DECE-A08B-05F4-1C41-508CBEA154CA}"/>
                  </a:ext>
                </a:extLst>
              </p:cNvPr>
              <p:cNvSpPr/>
              <p:nvPr/>
            </p:nvSpPr>
            <p:spPr>
              <a:xfrm>
                <a:off x="3700741" y="5476108"/>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rgbClr val="063A6D"/>
              </a:solidFill>
              <a:ln w="9525" cap="flat">
                <a:noFill/>
                <a:prstDash val="solid"/>
                <a:miter/>
              </a:ln>
            </p:spPr>
            <p:txBody>
              <a:bodyPr rtlCol="0" anchor="ctr"/>
              <a:lstStyle/>
              <a:p>
                <a:endParaRPr lang="en-US" dirty="0"/>
              </a:p>
            </p:txBody>
          </p:sp>
          <p:sp>
            <p:nvSpPr>
              <p:cNvPr id="63" name="Freeform 62">
                <a:extLst>
                  <a:ext uri="{FF2B5EF4-FFF2-40B4-BE49-F238E27FC236}">
                    <a16:creationId xmlns:a16="http://schemas.microsoft.com/office/drawing/2014/main" id="{3CF93312-0CB1-90DC-0710-5BF3640B2F27}"/>
                  </a:ext>
                </a:extLst>
              </p:cNvPr>
              <p:cNvSpPr/>
              <p:nvPr/>
            </p:nvSpPr>
            <p:spPr>
              <a:xfrm>
                <a:off x="3386416" y="5476108"/>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rgbClr val="063A6D"/>
              </a:solidFill>
              <a:ln w="9525" cap="flat">
                <a:noFill/>
                <a:prstDash val="solid"/>
                <a:miter/>
              </a:ln>
            </p:spPr>
            <p:txBody>
              <a:bodyPr rtlCol="0" anchor="ctr"/>
              <a:lstStyle/>
              <a:p>
                <a:endParaRPr lang="en-US" dirty="0"/>
              </a:p>
            </p:txBody>
          </p:sp>
          <p:sp>
            <p:nvSpPr>
              <p:cNvPr id="64" name="Freeform 63">
                <a:extLst>
                  <a:ext uri="{FF2B5EF4-FFF2-40B4-BE49-F238E27FC236}">
                    <a16:creationId xmlns:a16="http://schemas.microsoft.com/office/drawing/2014/main" id="{69989AD0-98A0-3621-8F0E-47FD618CF4B8}"/>
                  </a:ext>
                </a:extLst>
              </p:cNvPr>
              <p:cNvSpPr/>
              <p:nvPr/>
            </p:nvSpPr>
            <p:spPr>
              <a:xfrm>
                <a:off x="3491191" y="5476108"/>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rgbClr val="063A6D"/>
              </a:solidFill>
              <a:ln w="9525" cap="flat">
                <a:noFill/>
                <a:prstDash val="solid"/>
                <a:miter/>
              </a:ln>
            </p:spPr>
            <p:txBody>
              <a:bodyPr rtlCol="0" anchor="ctr"/>
              <a:lstStyle/>
              <a:p>
                <a:endParaRPr lang="en-US" dirty="0"/>
              </a:p>
            </p:txBody>
          </p:sp>
          <p:sp>
            <p:nvSpPr>
              <p:cNvPr id="65" name="Freeform 64">
                <a:extLst>
                  <a:ext uri="{FF2B5EF4-FFF2-40B4-BE49-F238E27FC236}">
                    <a16:creationId xmlns:a16="http://schemas.microsoft.com/office/drawing/2014/main" id="{4EF7FECB-1D30-8E66-8F54-820A78DC1388}"/>
                  </a:ext>
                </a:extLst>
              </p:cNvPr>
              <p:cNvSpPr/>
              <p:nvPr/>
            </p:nvSpPr>
            <p:spPr>
              <a:xfrm>
                <a:off x="3281641" y="5476108"/>
                <a:ext cx="47625" cy="47625"/>
              </a:xfrm>
              <a:custGeom>
                <a:avLst/>
                <a:gdLst>
                  <a:gd name="connsiteX0" fmla="*/ 47625 w 47625"/>
                  <a:gd name="connsiteY0" fmla="*/ 23813 h 47625"/>
                  <a:gd name="connsiteX1" fmla="*/ 23813 w 47625"/>
                  <a:gd name="connsiteY1" fmla="*/ 47625 h 47625"/>
                  <a:gd name="connsiteX2" fmla="*/ 0 w 47625"/>
                  <a:gd name="connsiteY2" fmla="*/ 23813 h 47625"/>
                  <a:gd name="connsiteX3" fmla="*/ 23813 w 47625"/>
                  <a:gd name="connsiteY3" fmla="*/ 0 h 47625"/>
                  <a:gd name="connsiteX4" fmla="*/ 47625 w 47625"/>
                  <a:gd name="connsiteY4" fmla="*/ 23813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47625" y="23813"/>
                    </a:moveTo>
                    <a:cubicBezTo>
                      <a:pt x="47625" y="36964"/>
                      <a:pt x="36964" y="47625"/>
                      <a:pt x="23813" y="47625"/>
                    </a:cubicBezTo>
                    <a:cubicBezTo>
                      <a:pt x="10661" y="47625"/>
                      <a:pt x="0" y="36964"/>
                      <a:pt x="0" y="23813"/>
                    </a:cubicBezTo>
                    <a:cubicBezTo>
                      <a:pt x="0" y="10661"/>
                      <a:pt x="10661" y="0"/>
                      <a:pt x="23813" y="0"/>
                    </a:cubicBezTo>
                    <a:cubicBezTo>
                      <a:pt x="36964" y="0"/>
                      <a:pt x="47625" y="10661"/>
                      <a:pt x="47625" y="23813"/>
                    </a:cubicBezTo>
                    <a:close/>
                  </a:path>
                </a:pathLst>
              </a:custGeom>
              <a:solidFill>
                <a:srgbClr val="063A6D"/>
              </a:solidFill>
              <a:ln w="9525" cap="flat">
                <a:noFill/>
                <a:prstDash val="solid"/>
                <a:miter/>
              </a:ln>
            </p:spPr>
            <p:txBody>
              <a:bodyPr rtlCol="0" anchor="ctr"/>
              <a:lstStyle/>
              <a:p>
                <a:endParaRPr lang="en-US" dirty="0"/>
              </a:p>
            </p:txBody>
          </p:sp>
          <p:sp>
            <p:nvSpPr>
              <p:cNvPr id="66" name="Freeform 65">
                <a:extLst>
                  <a:ext uri="{FF2B5EF4-FFF2-40B4-BE49-F238E27FC236}">
                    <a16:creationId xmlns:a16="http://schemas.microsoft.com/office/drawing/2014/main" id="{451B81CC-E4A0-954D-BE68-82D99A7ED4F1}"/>
                  </a:ext>
                </a:extLst>
              </p:cNvPr>
              <p:cNvSpPr/>
              <p:nvPr/>
            </p:nvSpPr>
            <p:spPr>
              <a:xfrm>
                <a:off x="3243831" y="5533235"/>
                <a:ext cx="752203" cy="209572"/>
              </a:xfrm>
              <a:custGeom>
                <a:avLst/>
                <a:gdLst>
                  <a:gd name="connsiteX0" fmla="*/ 751899 w 752203"/>
                  <a:gd name="connsiteY0" fmla="*/ 92034 h 209572"/>
                  <a:gd name="connsiteX1" fmla="*/ 733516 w 752203"/>
                  <a:gd name="connsiteY1" fmla="*/ 22692 h 209572"/>
                  <a:gd name="connsiteX2" fmla="*/ 730658 w 752203"/>
                  <a:gd name="connsiteY2" fmla="*/ 17358 h 209572"/>
                  <a:gd name="connsiteX3" fmla="*/ 708084 w 752203"/>
                  <a:gd name="connsiteY3" fmla="*/ 2975 h 209572"/>
                  <a:gd name="connsiteX4" fmla="*/ 690272 w 752203"/>
                  <a:gd name="connsiteY4" fmla="*/ 23 h 209572"/>
                  <a:gd name="connsiteX5" fmla="*/ 672556 w 752203"/>
                  <a:gd name="connsiteY5" fmla="*/ 2975 h 209572"/>
                  <a:gd name="connsiteX6" fmla="*/ 649886 w 752203"/>
                  <a:gd name="connsiteY6" fmla="*/ 17453 h 209572"/>
                  <a:gd name="connsiteX7" fmla="*/ 647219 w 752203"/>
                  <a:gd name="connsiteY7" fmla="*/ 22787 h 209572"/>
                  <a:gd name="connsiteX8" fmla="*/ 637694 w 752203"/>
                  <a:gd name="connsiteY8" fmla="*/ 58220 h 209572"/>
                  <a:gd name="connsiteX9" fmla="*/ 628169 w 752203"/>
                  <a:gd name="connsiteY9" fmla="*/ 23073 h 209572"/>
                  <a:gd name="connsiteX10" fmla="*/ 625407 w 752203"/>
                  <a:gd name="connsiteY10" fmla="*/ 17739 h 209572"/>
                  <a:gd name="connsiteX11" fmla="*/ 602738 w 752203"/>
                  <a:gd name="connsiteY11" fmla="*/ 3356 h 209572"/>
                  <a:gd name="connsiteX12" fmla="*/ 585497 w 752203"/>
                  <a:gd name="connsiteY12" fmla="*/ 23 h 209572"/>
                  <a:gd name="connsiteX13" fmla="*/ 567781 w 752203"/>
                  <a:gd name="connsiteY13" fmla="*/ 2975 h 209572"/>
                  <a:gd name="connsiteX14" fmla="*/ 545207 w 752203"/>
                  <a:gd name="connsiteY14" fmla="*/ 17453 h 209572"/>
                  <a:gd name="connsiteX15" fmla="*/ 542444 w 752203"/>
                  <a:gd name="connsiteY15" fmla="*/ 22787 h 209572"/>
                  <a:gd name="connsiteX16" fmla="*/ 533110 w 752203"/>
                  <a:gd name="connsiteY16" fmla="*/ 57173 h 209572"/>
                  <a:gd name="connsiteX17" fmla="*/ 523585 w 752203"/>
                  <a:gd name="connsiteY17" fmla="*/ 22692 h 209572"/>
                  <a:gd name="connsiteX18" fmla="*/ 520727 w 752203"/>
                  <a:gd name="connsiteY18" fmla="*/ 17358 h 209572"/>
                  <a:gd name="connsiteX19" fmla="*/ 498153 w 752203"/>
                  <a:gd name="connsiteY19" fmla="*/ 2975 h 209572"/>
                  <a:gd name="connsiteX20" fmla="*/ 480722 w 752203"/>
                  <a:gd name="connsiteY20" fmla="*/ 23 h 209572"/>
                  <a:gd name="connsiteX21" fmla="*/ 463006 w 752203"/>
                  <a:gd name="connsiteY21" fmla="*/ 2975 h 209572"/>
                  <a:gd name="connsiteX22" fmla="*/ 440336 w 752203"/>
                  <a:gd name="connsiteY22" fmla="*/ 17453 h 209572"/>
                  <a:gd name="connsiteX23" fmla="*/ 437669 w 752203"/>
                  <a:gd name="connsiteY23" fmla="*/ 22787 h 209572"/>
                  <a:gd name="connsiteX24" fmla="*/ 428144 w 752203"/>
                  <a:gd name="connsiteY24" fmla="*/ 58220 h 209572"/>
                  <a:gd name="connsiteX25" fmla="*/ 418619 w 752203"/>
                  <a:gd name="connsiteY25" fmla="*/ 23073 h 209572"/>
                  <a:gd name="connsiteX26" fmla="*/ 415857 w 752203"/>
                  <a:gd name="connsiteY26" fmla="*/ 17739 h 209572"/>
                  <a:gd name="connsiteX27" fmla="*/ 393188 w 752203"/>
                  <a:gd name="connsiteY27" fmla="*/ 3356 h 209572"/>
                  <a:gd name="connsiteX28" fmla="*/ 375947 w 752203"/>
                  <a:gd name="connsiteY28" fmla="*/ 23 h 209572"/>
                  <a:gd name="connsiteX29" fmla="*/ 358231 w 752203"/>
                  <a:gd name="connsiteY29" fmla="*/ 2975 h 209572"/>
                  <a:gd name="connsiteX30" fmla="*/ 335657 w 752203"/>
                  <a:gd name="connsiteY30" fmla="*/ 17453 h 209572"/>
                  <a:gd name="connsiteX31" fmla="*/ 332894 w 752203"/>
                  <a:gd name="connsiteY31" fmla="*/ 22787 h 209572"/>
                  <a:gd name="connsiteX32" fmla="*/ 323560 w 752203"/>
                  <a:gd name="connsiteY32" fmla="*/ 57173 h 209572"/>
                  <a:gd name="connsiteX33" fmla="*/ 314035 w 752203"/>
                  <a:gd name="connsiteY33" fmla="*/ 22692 h 209572"/>
                  <a:gd name="connsiteX34" fmla="*/ 311177 w 752203"/>
                  <a:gd name="connsiteY34" fmla="*/ 17358 h 209572"/>
                  <a:gd name="connsiteX35" fmla="*/ 288603 w 752203"/>
                  <a:gd name="connsiteY35" fmla="*/ 2975 h 209572"/>
                  <a:gd name="connsiteX36" fmla="*/ 271172 w 752203"/>
                  <a:gd name="connsiteY36" fmla="*/ 23 h 209572"/>
                  <a:gd name="connsiteX37" fmla="*/ 253456 w 752203"/>
                  <a:gd name="connsiteY37" fmla="*/ 2975 h 209572"/>
                  <a:gd name="connsiteX38" fmla="*/ 230786 w 752203"/>
                  <a:gd name="connsiteY38" fmla="*/ 17453 h 209572"/>
                  <a:gd name="connsiteX39" fmla="*/ 228119 w 752203"/>
                  <a:gd name="connsiteY39" fmla="*/ 22787 h 209572"/>
                  <a:gd name="connsiteX40" fmla="*/ 218594 w 752203"/>
                  <a:gd name="connsiteY40" fmla="*/ 58220 h 209572"/>
                  <a:gd name="connsiteX41" fmla="*/ 209069 w 752203"/>
                  <a:gd name="connsiteY41" fmla="*/ 23073 h 209572"/>
                  <a:gd name="connsiteX42" fmla="*/ 206307 w 752203"/>
                  <a:gd name="connsiteY42" fmla="*/ 17739 h 209572"/>
                  <a:gd name="connsiteX43" fmla="*/ 183638 w 752203"/>
                  <a:gd name="connsiteY43" fmla="*/ 3356 h 209572"/>
                  <a:gd name="connsiteX44" fmla="*/ 166397 w 752203"/>
                  <a:gd name="connsiteY44" fmla="*/ 23 h 209572"/>
                  <a:gd name="connsiteX45" fmla="*/ 148681 w 752203"/>
                  <a:gd name="connsiteY45" fmla="*/ 2975 h 209572"/>
                  <a:gd name="connsiteX46" fmla="*/ 126107 w 752203"/>
                  <a:gd name="connsiteY46" fmla="*/ 17453 h 209572"/>
                  <a:gd name="connsiteX47" fmla="*/ 123344 w 752203"/>
                  <a:gd name="connsiteY47" fmla="*/ 22787 h 209572"/>
                  <a:gd name="connsiteX48" fmla="*/ 114010 w 752203"/>
                  <a:gd name="connsiteY48" fmla="*/ 57173 h 209572"/>
                  <a:gd name="connsiteX49" fmla="*/ 104485 w 752203"/>
                  <a:gd name="connsiteY49" fmla="*/ 22692 h 209572"/>
                  <a:gd name="connsiteX50" fmla="*/ 101627 w 752203"/>
                  <a:gd name="connsiteY50" fmla="*/ 17358 h 209572"/>
                  <a:gd name="connsiteX51" fmla="*/ 79053 w 752203"/>
                  <a:gd name="connsiteY51" fmla="*/ 2975 h 209572"/>
                  <a:gd name="connsiteX52" fmla="*/ 61622 w 752203"/>
                  <a:gd name="connsiteY52" fmla="*/ 23 h 209572"/>
                  <a:gd name="connsiteX53" fmla="*/ 43906 w 752203"/>
                  <a:gd name="connsiteY53" fmla="*/ 2975 h 209572"/>
                  <a:gd name="connsiteX54" fmla="*/ 21236 w 752203"/>
                  <a:gd name="connsiteY54" fmla="*/ 17453 h 209572"/>
                  <a:gd name="connsiteX55" fmla="*/ 18569 w 752203"/>
                  <a:gd name="connsiteY55" fmla="*/ 22787 h 209572"/>
                  <a:gd name="connsiteX56" fmla="*/ 186 w 752203"/>
                  <a:gd name="connsiteY56" fmla="*/ 92034 h 209572"/>
                  <a:gd name="connsiteX57" fmla="*/ 7662 w 752203"/>
                  <a:gd name="connsiteY57" fmla="*/ 103239 h 209572"/>
                  <a:gd name="connsiteX58" fmla="*/ 18569 w 752203"/>
                  <a:gd name="connsiteY58" fmla="*/ 96892 h 209572"/>
                  <a:gd name="connsiteX59" fmla="*/ 33047 w 752203"/>
                  <a:gd name="connsiteY59" fmla="*/ 42314 h 209572"/>
                  <a:gd name="connsiteX60" fmla="*/ 33047 w 752203"/>
                  <a:gd name="connsiteY60" fmla="*/ 72222 h 209572"/>
                  <a:gd name="connsiteX61" fmla="*/ 16664 w 752203"/>
                  <a:gd name="connsiteY61" fmla="*/ 133373 h 209572"/>
                  <a:gd name="connsiteX62" fmla="*/ 33047 w 752203"/>
                  <a:gd name="connsiteY62" fmla="*/ 133373 h 209572"/>
                  <a:gd name="connsiteX63" fmla="*/ 33047 w 752203"/>
                  <a:gd name="connsiteY63" fmla="*/ 209573 h 209572"/>
                  <a:gd name="connsiteX64" fmla="*/ 52097 w 752203"/>
                  <a:gd name="connsiteY64" fmla="*/ 209573 h 209572"/>
                  <a:gd name="connsiteX65" fmla="*/ 52097 w 752203"/>
                  <a:gd name="connsiteY65" fmla="*/ 133373 h 209572"/>
                  <a:gd name="connsiteX66" fmla="*/ 71147 w 752203"/>
                  <a:gd name="connsiteY66" fmla="*/ 133373 h 209572"/>
                  <a:gd name="connsiteX67" fmla="*/ 71147 w 752203"/>
                  <a:gd name="connsiteY67" fmla="*/ 209573 h 209572"/>
                  <a:gd name="connsiteX68" fmla="*/ 90197 w 752203"/>
                  <a:gd name="connsiteY68" fmla="*/ 209573 h 209572"/>
                  <a:gd name="connsiteX69" fmla="*/ 90197 w 752203"/>
                  <a:gd name="connsiteY69" fmla="*/ 133373 h 209572"/>
                  <a:gd name="connsiteX70" fmla="*/ 106580 w 752203"/>
                  <a:gd name="connsiteY70" fmla="*/ 133373 h 209572"/>
                  <a:gd name="connsiteX71" fmla="*/ 90197 w 752203"/>
                  <a:gd name="connsiteY71" fmla="*/ 72222 h 209572"/>
                  <a:gd name="connsiteX72" fmla="*/ 90197 w 752203"/>
                  <a:gd name="connsiteY72" fmla="*/ 41647 h 209572"/>
                  <a:gd name="connsiteX73" fmla="*/ 104771 w 752203"/>
                  <a:gd name="connsiteY73" fmla="*/ 96892 h 209572"/>
                  <a:gd name="connsiteX74" fmla="*/ 116325 w 752203"/>
                  <a:gd name="connsiteY74" fmla="*/ 103816 h 209572"/>
                  <a:gd name="connsiteX75" fmla="*/ 123249 w 752203"/>
                  <a:gd name="connsiteY75" fmla="*/ 96892 h 209572"/>
                  <a:gd name="connsiteX76" fmla="*/ 137822 w 752203"/>
                  <a:gd name="connsiteY76" fmla="*/ 41647 h 209572"/>
                  <a:gd name="connsiteX77" fmla="*/ 137822 w 752203"/>
                  <a:gd name="connsiteY77" fmla="*/ 209573 h 209572"/>
                  <a:gd name="connsiteX78" fmla="*/ 156872 w 752203"/>
                  <a:gd name="connsiteY78" fmla="*/ 209573 h 209572"/>
                  <a:gd name="connsiteX79" fmla="*/ 156872 w 752203"/>
                  <a:gd name="connsiteY79" fmla="*/ 104798 h 209572"/>
                  <a:gd name="connsiteX80" fmla="*/ 175922 w 752203"/>
                  <a:gd name="connsiteY80" fmla="*/ 104798 h 209572"/>
                  <a:gd name="connsiteX81" fmla="*/ 175922 w 752203"/>
                  <a:gd name="connsiteY81" fmla="*/ 209573 h 209572"/>
                  <a:gd name="connsiteX82" fmla="*/ 194972 w 752203"/>
                  <a:gd name="connsiteY82" fmla="*/ 209573 h 209572"/>
                  <a:gd name="connsiteX83" fmla="*/ 194972 w 752203"/>
                  <a:gd name="connsiteY83" fmla="*/ 42218 h 209572"/>
                  <a:gd name="connsiteX84" fmla="*/ 209450 w 752203"/>
                  <a:gd name="connsiteY84" fmla="*/ 96892 h 209572"/>
                  <a:gd name="connsiteX85" fmla="*/ 218975 w 752203"/>
                  <a:gd name="connsiteY85" fmla="*/ 106417 h 209572"/>
                  <a:gd name="connsiteX86" fmla="*/ 228500 w 752203"/>
                  <a:gd name="connsiteY86" fmla="*/ 96892 h 209572"/>
                  <a:gd name="connsiteX87" fmla="*/ 242597 w 752203"/>
                  <a:gd name="connsiteY87" fmla="*/ 42218 h 209572"/>
                  <a:gd name="connsiteX88" fmla="*/ 242597 w 752203"/>
                  <a:gd name="connsiteY88" fmla="*/ 72222 h 209572"/>
                  <a:gd name="connsiteX89" fmla="*/ 226214 w 752203"/>
                  <a:gd name="connsiteY89" fmla="*/ 133373 h 209572"/>
                  <a:gd name="connsiteX90" fmla="*/ 242597 w 752203"/>
                  <a:gd name="connsiteY90" fmla="*/ 133373 h 209572"/>
                  <a:gd name="connsiteX91" fmla="*/ 242597 w 752203"/>
                  <a:gd name="connsiteY91" fmla="*/ 209573 h 209572"/>
                  <a:gd name="connsiteX92" fmla="*/ 261647 w 752203"/>
                  <a:gd name="connsiteY92" fmla="*/ 209573 h 209572"/>
                  <a:gd name="connsiteX93" fmla="*/ 261647 w 752203"/>
                  <a:gd name="connsiteY93" fmla="*/ 133373 h 209572"/>
                  <a:gd name="connsiteX94" fmla="*/ 280697 w 752203"/>
                  <a:gd name="connsiteY94" fmla="*/ 133373 h 209572"/>
                  <a:gd name="connsiteX95" fmla="*/ 280697 w 752203"/>
                  <a:gd name="connsiteY95" fmla="*/ 209573 h 209572"/>
                  <a:gd name="connsiteX96" fmla="*/ 299747 w 752203"/>
                  <a:gd name="connsiteY96" fmla="*/ 209573 h 209572"/>
                  <a:gd name="connsiteX97" fmla="*/ 299747 w 752203"/>
                  <a:gd name="connsiteY97" fmla="*/ 133373 h 209572"/>
                  <a:gd name="connsiteX98" fmla="*/ 316130 w 752203"/>
                  <a:gd name="connsiteY98" fmla="*/ 133373 h 209572"/>
                  <a:gd name="connsiteX99" fmla="*/ 299747 w 752203"/>
                  <a:gd name="connsiteY99" fmla="*/ 72222 h 209572"/>
                  <a:gd name="connsiteX100" fmla="*/ 299747 w 752203"/>
                  <a:gd name="connsiteY100" fmla="*/ 41647 h 209572"/>
                  <a:gd name="connsiteX101" fmla="*/ 314321 w 752203"/>
                  <a:gd name="connsiteY101" fmla="*/ 96892 h 209572"/>
                  <a:gd name="connsiteX102" fmla="*/ 325875 w 752203"/>
                  <a:gd name="connsiteY102" fmla="*/ 103816 h 209572"/>
                  <a:gd name="connsiteX103" fmla="*/ 332799 w 752203"/>
                  <a:gd name="connsiteY103" fmla="*/ 96892 h 209572"/>
                  <a:gd name="connsiteX104" fmla="*/ 347372 w 752203"/>
                  <a:gd name="connsiteY104" fmla="*/ 41647 h 209572"/>
                  <a:gd name="connsiteX105" fmla="*/ 347372 w 752203"/>
                  <a:gd name="connsiteY105" fmla="*/ 209573 h 209572"/>
                  <a:gd name="connsiteX106" fmla="*/ 366422 w 752203"/>
                  <a:gd name="connsiteY106" fmla="*/ 209573 h 209572"/>
                  <a:gd name="connsiteX107" fmla="*/ 366422 w 752203"/>
                  <a:gd name="connsiteY107" fmla="*/ 104798 h 209572"/>
                  <a:gd name="connsiteX108" fmla="*/ 385472 w 752203"/>
                  <a:gd name="connsiteY108" fmla="*/ 104798 h 209572"/>
                  <a:gd name="connsiteX109" fmla="*/ 385472 w 752203"/>
                  <a:gd name="connsiteY109" fmla="*/ 209573 h 209572"/>
                  <a:gd name="connsiteX110" fmla="*/ 404522 w 752203"/>
                  <a:gd name="connsiteY110" fmla="*/ 209573 h 209572"/>
                  <a:gd name="connsiteX111" fmla="*/ 404522 w 752203"/>
                  <a:gd name="connsiteY111" fmla="*/ 42218 h 209572"/>
                  <a:gd name="connsiteX112" fmla="*/ 419000 w 752203"/>
                  <a:gd name="connsiteY112" fmla="*/ 96892 h 209572"/>
                  <a:gd name="connsiteX113" fmla="*/ 428525 w 752203"/>
                  <a:gd name="connsiteY113" fmla="*/ 106417 h 209572"/>
                  <a:gd name="connsiteX114" fmla="*/ 438050 w 752203"/>
                  <a:gd name="connsiteY114" fmla="*/ 96892 h 209572"/>
                  <a:gd name="connsiteX115" fmla="*/ 452147 w 752203"/>
                  <a:gd name="connsiteY115" fmla="*/ 42218 h 209572"/>
                  <a:gd name="connsiteX116" fmla="*/ 452147 w 752203"/>
                  <a:gd name="connsiteY116" fmla="*/ 72222 h 209572"/>
                  <a:gd name="connsiteX117" fmla="*/ 435764 w 752203"/>
                  <a:gd name="connsiteY117" fmla="*/ 133373 h 209572"/>
                  <a:gd name="connsiteX118" fmla="*/ 452147 w 752203"/>
                  <a:gd name="connsiteY118" fmla="*/ 133373 h 209572"/>
                  <a:gd name="connsiteX119" fmla="*/ 452147 w 752203"/>
                  <a:gd name="connsiteY119" fmla="*/ 209573 h 209572"/>
                  <a:gd name="connsiteX120" fmla="*/ 471197 w 752203"/>
                  <a:gd name="connsiteY120" fmla="*/ 209573 h 209572"/>
                  <a:gd name="connsiteX121" fmla="*/ 471197 w 752203"/>
                  <a:gd name="connsiteY121" fmla="*/ 133373 h 209572"/>
                  <a:gd name="connsiteX122" fmla="*/ 490247 w 752203"/>
                  <a:gd name="connsiteY122" fmla="*/ 133373 h 209572"/>
                  <a:gd name="connsiteX123" fmla="*/ 490247 w 752203"/>
                  <a:gd name="connsiteY123" fmla="*/ 209573 h 209572"/>
                  <a:gd name="connsiteX124" fmla="*/ 509297 w 752203"/>
                  <a:gd name="connsiteY124" fmla="*/ 209573 h 209572"/>
                  <a:gd name="connsiteX125" fmla="*/ 509297 w 752203"/>
                  <a:gd name="connsiteY125" fmla="*/ 133373 h 209572"/>
                  <a:gd name="connsiteX126" fmla="*/ 525680 w 752203"/>
                  <a:gd name="connsiteY126" fmla="*/ 133373 h 209572"/>
                  <a:gd name="connsiteX127" fmla="*/ 509297 w 752203"/>
                  <a:gd name="connsiteY127" fmla="*/ 72222 h 209572"/>
                  <a:gd name="connsiteX128" fmla="*/ 509297 w 752203"/>
                  <a:gd name="connsiteY128" fmla="*/ 41647 h 209572"/>
                  <a:gd name="connsiteX129" fmla="*/ 523871 w 752203"/>
                  <a:gd name="connsiteY129" fmla="*/ 96892 h 209572"/>
                  <a:gd name="connsiteX130" fmla="*/ 535426 w 752203"/>
                  <a:gd name="connsiteY130" fmla="*/ 103816 h 209572"/>
                  <a:gd name="connsiteX131" fmla="*/ 542349 w 752203"/>
                  <a:gd name="connsiteY131" fmla="*/ 96892 h 209572"/>
                  <a:gd name="connsiteX132" fmla="*/ 556922 w 752203"/>
                  <a:gd name="connsiteY132" fmla="*/ 41647 h 209572"/>
                  <a:gd name="connsiteX133" fmla="*/ 556922 w 752203"/>
                  <a:gd name="connsiteY133" fmla="*/ 209573 h 209572"/>
                  <a:gd name="connsiteX134" fmla="*/ 575972 w 752203"/>
                  <a:gd name="connsiteY134" fmla="*/ 209573 h 209572"/>
                  <a:gd name="connsiteX135" fmla="*/ 575972 w 752203"/>
                  <a:gd name="connsiteY135" fmla="*/ 104798 h 209572"/>
                  <a:gd name="connsiteX136" fmla="*/ 595022 w 752203"/>
                  <a:gd name="connsiteY136" fmla="*/ 104798 h 209572"/>
                  <a:gd name="connsiteX137" fmla="*/ 595022 w 752203"/>
                  <a:gd name="connsiteY137" fmla="*/ 209573 h 209572"/>
                  <a:gd name="connsiteX138" fmla="*/ 614072 w 752203"/>
                  <a:gd name="connsiteY138" fmla="*/ 209573 h 209572"/>
                  <a:gd name="connsiteX139" fmla="*/ 614072 w 752203"/>
                  <a:gd name="connsiteY139" fmla="*/ 42218 h 209572"/>
                  <a:gd name="connsiteX140" fmla="*/ 628550 w 752203"/>
                  <a:gd name="connsiteY140" fmla="*/ 96892 h 209572"/>
                  <a:gd name="connsiteX141" fmla="*/ 638075 w 752203"/>
                  <a:gd name="connsiteY141" fmla="*/ 106417 h 209572"/>
                  <a:gd name="connsiteX142" fmla="*/ 647600 w 752203"/>
                  <a:gd name="connsiteY142" fmla="*/ 96892 h 209572"/>
                  <a:gd name="connsiteX143" fmla="*/ 661697 w 752203"/>
                  <a:gd name="connsiteY143" fmla="*/ 42218 h 209572"/>
                  <a:gd name="connsiteX144" fmla="*/ 661697 w 752203"/>
                  <a:gd name="connsiteY144" fmla="*/ 72222 h 209572"/>
                  <a:gd name="connsiteX145" fmla="*/ 645314 w 752203"/>
                  <a:gd name="connsiteY145" fmla="*/ 133373 h 209572"/>
                  <a:gd name="connsiteX146" fmla="*/ 661697 w 752203"/>
                  <a:gd name="connsiteY146" fmla="*/ 133373 h 209572"/>
                  <a:gd name="connsiteX147" fmla="*/ 661697 w 752203"/>
                  <a:gd name="connsiteY147" fmla="*/ 209573 h 209572"/>
                  <a:gd name="connsiteX148" fmla="*/ 680747 w 752203"/>
                  <a:gd name="connsiteY148" fmla="*/ 209573 h 209572"/>
                  <a:gd name="connsiteX149" fmla="*/ 680747 w 752203"/>
                  <a:gd name="connsiteY149" fmla="*/ 133373 h 209572"/>
                  <a:gd name="connsiteX150" fmla="*/ 699797 w 752203"/>
                  <a:gd name="connsiteY150" fmla="*/ 133373 h 209572"/>
                  <a:gd name="connsiteX151" fmla="*/ 699797 w 752203"/>
                  <a:gd name="connsiteY151" fmla="*/ 209573 h 209572"/>
                  <a:gd name="connsiteX152" fmla="*/ 718847 w 752203"/>
                  <a:gd name="connsiteY152" fmla="*/ 209573 h 209572"/>
                  <a:gd name="connsiteX153" fmla="*/ 718847 w 752203"/>
                  <a:gd name="connsiteY153" fmla="*/ 133373 h 209572"/>
                  <a:gd name="connsiteX154" fmla="*/ 735230 w 752203"/>
                  <a:gd name="connsiteY154" fmla="*/ 133373 h 209572"/>
                  <a:gd name="connsiteX155" fmla="*/ 718847 w 752203"/>
                  <a:gd name="connsiteY155" fmla="*/ 72222 h 209572"/>
                  <a:gd name="connsiteX156" fmla="*/ 718847 w 752203"/>
                  <a:gd name="connsiteY156" fmla="*/ 41647 h 209572"/>
                  <a:gd name="connsiteX157" fmla="*/ 733421 w 752203"/>
                  <a:gd name="connsiteY157" fmla="*/ 96892 h 209572"/>
                  <a:gd name="connsiteX158" fmla="*/ 742946 w 752203"/>
                  <a:gd name="connsiteY158" fmla="*/ 103940 h 209572"/>
                  <a:gd name="connsiteX159" fmla="*/ 752199 w 752203"/>
                  <a:gd name="connsiteY159" fmla="*/ 94151 h 209572"/>
                  <a:gd name="connsiteX160" fmla="*/ 751899 w 752203"/>
                  <a:gd name="connsiteY160" fmla="*/ 92034 h 2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752203" h="209572">
                    <a:moveTo>
                      <a:pt x="751899" y="92034"/>
                    </a:moveTo>
                    <a:lnTo>
                      <a:pt x="733516" y="22692"/>
                    </a:lnTo>
                    <a:cubicBezTo>
                      <a:pt x="732952" y="20732"/>
                      <a:pt x="731979" y="18914"/>
                      <a:pt x="730658" y="17358"/>
                    </a:cubicBezTo>
                    <a:cubicBezTo>
                      <a:pt x="724392" y="10828"/>
                      <a:pt x="716651" y="5895"/>
                      <a:pt x="708084" y="2975"/>
                    </a:cubicBezTo>
                    <a:cubicBezTo>
                      <a:pt x="702397" y="836"/>
                      <a:pt x="696346" y="-167"/>
                      <a:pt x="690272" y="23"/>
                    </a:cubicBezTo>
                    <a:cubicBezTo>
                      <a:pt x="684243" y="11"/>
                      <a:pt x="678255" y="1009"/>
                      <a:pt x="672556" y="2975"/>
                    </a:cubicBezTo>
                    <a:cubicBezTo>
                      <a:pt x="663922" y="5860"/>
                      <a:pt x="656135" y="10834"/>
                      <a:pt x="649886" y="17453"/>
                    </a:cubicBezTo>
                    <a:cubicBezTo>
                      <a:pt x="648700" y="19066"/>
                      <a:pt x="647797" y="20870"/>
                      <a:pt x="647219" y="22787"/>
                    </a:cubicBezTo>
                    <a:lnTo>
                      <a:pt x="637694" y="58220"/>
                    </a:lnTo>
                    <a:lnTo>
                      <a:pt x="628169" y="23073"/>
                    </a:lnTo>
                    <a:cubicBezTo>
                      <a:pt x="627660" y="21111"/>
                      <a:pt x="626716" y="19288"/>
                      <a:pt x="625407" y="17739"/>
                    </a:cubicBezTo>
                    <a:cubicBezTo>
                      <a:pt x="619100" y="11213"/>
                      <a:pt x="611329" y="6282"/>
                      <a:pt x="602738" y="3356"/>
                    </a:cubicBezTo>
                    <a:cubicBezTo>
                      <a:pt x="597260" y="1144"/>
                      <a:pt x="591406" y="12"/>
                      <a:pt x="585497" y="23"/>
                    </a:cubicBezTo>
                    <a:cubicBezTo>
                      <a:pt x="579470" y="27"/>
                      <a:pt x="573485" y="1025"/>
                      <a:pt x="567781" y="2975"/>
                    </a:cubicBezTo>
                    <a:cubicBezTo>
                      <a:pt x="559164" y="5838"/>
                      <a:pt x="551403" y="10815"/>
                      <a:pt x="545207" y="17453"/>
                    </a:cubicBezTo>
                    <a:cubicBezTo>
                      <a:pt x="543953" y="19038"/>
                      <a:pt x="543016" y="20849"/>
                      <a:pt x="542444" y="22787"/>
                    </a:cubicBezTo>
                    <a:lnTo>
                      <a:pt x="533110" y="57173"/>
                    </a:lnTo>
                    <a:lnTo>
                      <a:pt x="523585" y="22692"/>
                    </a:lnTo>
                    <a:cubicBezTo>
                      <a:pt x="523021" y="20732"/>
                      <a:pt x="522048" y="18914"/>
                      <a:pt x="520727" y="17358"/>
                    </a:cubicBezTo>
                    <a:cubicBezTo>
                      <a:pt x="514461" y="10828"/>
                      <a:pt x="506720" y="5895"/>
                      <a:pt x="498153" y="2975"/>
                    </a:cubicBezTo>
                    <a:cubicBezTo>
                      <a:pt x="492585" y="885"/>
                      <a:pt x="486668" y="-117"/>
                      <a:pt x="480722" y="23"/>
                    </a:cubicBezTo>
                    <a:cubicBezTo>
                      <a:pt x="474693" y="11"/>
                      <a:pt x="468705" y="1009"/>
                      <a:pt x="463006" y="2975"/>
                    </a:cubicBezTo>
                    <a:cubicBezTo>
                      <a:pt x="454372" y="5860"/>
                      <a:pt x="446585" y="10834"/>
                      <a:pt x="440336" y="17453"/>
                    </a:cubicBezTo>
                    <a:cubicBezTo>
                      <a:pt x="439150" y="19066"/>
                      <a:pt x="438247" y="20870"/>
                      <a:pt x="437669" y="22787"/>
                    </a:cubicBezTo>
                    <a:lnTo>
                      <a:pt x="428144" y="58220"/>
                    </a:lnTo>
                    <a:lnTo>
                      <a:pt x="418619" y="23073"/>
                    </a:lnTo>
                    <a:cubicBezTo>
                      <a:pt x="418110" y="21111"/>
                      <a:pt x="417166" y="19288"/>
                      <a:pt x="415857" y="17739"/>
                    </a:cubicBezTo>
                    <a:cubicBezTo>
                      <a:pt x="409550" y="11213"/>
                      <a:pt x="401779" y="6282"/>
                      <a:pt x="393188" y="3356"/>
                    </a:cubicBezTo>
                    <a:cubicBezTo>
                      <a:pt x="387710" y="1144"/>
                      <a:pt x="381856" y="12"/>
                      <a:pt x="375947" y="23"/>
                    </a:cubicBezTo>
                    <a:cubicBezTo>
                      <a:pt x="369920" y="27"/>
                      <a:pt x="363935" y="1025"/>
                      <a:pt x="358231" y="2975"/>
                    </a:cubicBezTo>
                    <a:cubicBezTo>
                      <a:pt x="349614" y="5838"/>
                      <a:pt x="341853" y="10815"/>
                      <a:pt x="335657" y="17453"/>
                    </a:cubicBezTo>
                    <a:cubicBezTo>
                      <a:pt x="334403" y="19038"/>
                      <a:pt x="333466" y="20849"/>
                      <a:pt x="332894" y="22787"/>
                    </a:cubicBezTo>
                    <a:lnTo>
                      <a:pt x="323560" y="57173"/>
                    </a:lnTo>
                    <a:lnTo>
                      <a:pt x="314035" y="22692"/>
                    </a:lnTo>
                    <a:cubicBezTo>
                      <a:pt x="313471" y="20732"/>
                      <a:pt x="312498" y="18914"/>
                      <a:pt x="311177" y="17358"/>
                    </a:cubicBezTo>
                    <a:cubicBezTo>
                      <a:pt x="304911" y="10828"/>
                      <a:pt x="297170" y="5895"/>
                      <a:pt x="288603" y="2975"/>
                    </a:cubicBezTo>
                    <a:cubicBezTo>
                      <a:pt x="283036" y="885"/>
                      <a:pt x="277118" y="-117"/>
                      <a:pt x="271172" y="23"/>
                    </a:cubicBezTo>
                    <a:cubicBezTo>
                      <a:pt x="265143" y="11"/>
                      <a:pt x="259155" y="1009"/>
                      <a:pt x="253456" y="2975"/>
                    </a:cubicBezTo>
                    <a:cubicBezTo>
                      <a:pt x="244822" y="5860"/>
                      <a:pt x="237035" y="10834"/>
                      <a:pt x="230786" y="17453"/>
                    </a:cubicBezTo>
                    <a:cubicBezTo>
                      <a:pt x="229600" y="19066"/>
                      <a:pt x="228698" y="20870"/>
                      <a:pt x="228119" y="22787"/>
                    </a:cubicBezTo>
                    <a:lnTo>
                      <a:pt x="218594" y="58220"/>
                    </a:lnTo>
                    <a:lnTo>
                      <a:pt x="209069" y="23073"/>
                    </a:lnTo>
                    <a:cubicBezTo>
                      <a:pt x="208560" y="21111"/>
                      <a:pt x="207616" y="19288"/>
                      <a:pt x="206307" y="17739"/>
                    </a:cubicBezTo>
                    <a:cubicBezTo>
                      <a:pt x="200000" y="11213"/>
                      <a:pt x="192229" y="6282"/>
                      <a:pt x="183638" y="3356"/>
                    </a:cubicBezTo>
                    <a:cubicBezTo>
                      <a:pt x="178160" y="1144"/>
                      <a:pt x="172306" y="12"/>
                      <a:pt x="166397" y="23"/>
                    </a:cubicBezTo>
                    <a:cubicBezTo>
                      <a:pt x="160370" y="27"/>
                      <a:pt x="154385" y="1025"/>
                      <a:pt x="148681" y="2975"/>
                    </a:cubicBezTo>
                    <a:cubicBezTo>
                      <a:pt x="140064" y="5838"/>
                      <a:pt x="132303" y="10815"/>
                      <a:pt x="126107" y="17453"/>
                    </a:cubicBezTo>
                    <a:cubicBezTo>
                      <a:pt x="124853" y="19038"/>
                      <a:pt x="123916" y="20849"/>
                      <a:pt x="123344" y="22787"/>
                    </a:cubicBezTo>
                    <a:lnTo>
                      <a:pt x="114010" y="57173"/>
                    </a:lnTo>
                    <a:lnTo>
                      <a:pt x="104485" y="22692"/>
                    </a:lnTo>
                    <a:cubicBezTo>
                      <a:pt x="103921" y="20732"/>
                      <a:pt x="102948" y="18914"/>
                      <a:pt x="101627" y="17358"/>
                    </a:cubicBezTo>
                    <a:cubicBezTo>
                      <a:pt x="95361" y="10828"/>
                      <a:pt x="87620" y="5895"/>
                      <a:pt x="79053" y="2975"/>
                    </a:cubicBezTo>
                    <a:cubicBezTo>
                      <a:pt x="73485" y="885"/>
                      <a:pt x="67568" y="-117"/>
                      <a:pt x="61622" y="23"/>
                    </a:cubicBezTo>
                    <a:cubicBezTo>
                      <a:pt x="55593" y="11"/>
                      <a:pt x="49606" y="1009"/>
                      <a:pt x="43906" y="2975"/>
                    </a:cubicBezTo>
                    <a:cubicBezTo>
                      <a:pt x="35272" y="5860"/>
                      <a:pt x="27485" y="10834"/>
                      <a:pt x="21236" y="17453"/>
                    </a:cubicBezTo>
                    <a:cubicBezTo>
                      <a:pt x="20050" y="19066"/>
                      <a:pt x="19148" y="20870"/>
                      <a:pt x="18569" y="22787"/>
                    </a:cubicBezTo>
                    <a:lnTo>
                      <a:pt x="186" y="92034"/>
                    </a:lnTo>
                    <a:cubicBezTo>
                      <a:pt x="-844" y="97193"/>
                      <a:pt x="2503" y="102210"/>
                      <a:pt x="7662" y="103239"/>
                    </a:cubicBezTo>
                    <a:cubicBezTo>
                      <a:pt x="12379" y="104181"/>
                      <a:pt x="17058" y="101458"/>
                      <a:pt x="18569" y="96892"/>
                    </a:cubicBezTo>
                    <a:lnTo>
                      <a:pt x="33047" y="42314"/>
                    </a:lnTo>
                    <a:lnTo>
                      <a:pt x="33047" y="72222"/>
                    </a:lnTo>
                    <a:lnTo>
                      <a:pt x="16664" y="133373"/>
                    </a:lnTo>
                    <a:lnTo>
                      <a:pt x="33047" y="133373"/>
                    </a:lnTo>
                    <a:lnTo>
                      <a:pt x="33047" y="209573"/>
                    </a:lnTo>
                    <a:lnTo>
                      <a:pt x="52097" y="209573"/>
                    </a:lnTo>
                    <a:lnTo>
                      <a:pt x="52097" y="133373"/>
                    </a:lnTo>
                    <a:lnTo>
                      <a:pt x="71147" y="133373"/>
                    </a:lnTo>
                    <a:lnTo>
                      <a:pt x="71147" y="209573"/>
                    </a:lnTo>
                    <a:lnTo>
                      <a:pt x="90197" y="209573"/>
                    </a:lnTo>
                    <a:lnTo>
                      <a:pt x="90197" y="133373"/>
                    </a:lnTo>
                    <a:lnTo>
                      <a:pt x="106580" y="133373"/>
                    </a:lnTo>
                    <a:lnTo>
                      <a:pt x="90197" y="72222"/>
                    </a:lnTo>
                    <a:lnTo>
                      <a:pt x="90197" y="41647"/>
                    </a:lnTo>
                    <a:lnTo>
                      <a:pt x="104771" y="96892"/>
                    </a:lnTo>
                    <a:cubicBezTo>
                      <a:pt x="106050" y="101994"/>
                      <a:pt x="111223" y="105095"/>
                      <a:pt x="116325" y="103816"/>
                    </a:cubicBezTo>
                    <a:cubicBezTo>
                      <a:pt x="119734" y="102961"/>
                      <a:pt x="122395" y="100300"/>
                      <a:pt x="123249" y="96892"/>
                    </a:cubicBezTo>
                    <a:lnTo>
                      <a:pt x="137822" y="41647"/>
                    </a:lnTo>
                    <a:lnTo>
                      <a:pt x="137822" y="209573"/>
                    </a:lnTo>
                    <a:lnTo>
                      <a:pt x="156872" y="209573"/>
                    </a:lnTo>
                    <a:lnTo>
                      <a:pt x="156872" y="104798"/>
                    </a:lnTo>
                    <a:lnTo>
                      <a:pt x="175922" y="104798"/>
                    </a:lnTo>
                    <a:lnTo>
                      <a:pt x="175922" y="209573"/>
                    </a:lnTo>
                    <a:lnTo>
                      <a:pt x="194972" y="209573"/>
                    </a:lnTo>
                    <a:lnTo>
                      <a:pt x="194972" y="42218"/>
                    </a:lnTo>
                    <a:lnTo>
                      <a:pt x="209450" y="96892"/>
                    </a:lnTo>
                    <a:cubicBezTo>
                      <a:pt x="209450" y="102153"/>
                      <a:pt x="213715" y="106417"/>
                      <a:pt x="218975" y="106417"/>
                    </a:cubicBezTo>
                    <a:cubicBezTo>
                      <a:pt x="224236" y="106417"/>
                      <a:pt x="228500" y="102153"/>
                      <a:pt x="228500" y="96892"/>
                    </a:cubicBezTo>
                    <a:lnTo>
                      <a:pt x="242597" y="42218"/>
                    </a:lnTo>
                    <a:lnTo>
                      <a:pt x="242597" y="72222"/>
                    </a:lnTo>
                    <a:lnTo>
                      <a:pt x="226214" y="133373"/>
                    </a:lnTo>
                    <a:lnTo>
                      <a:pt x="242597" y="133373"/>
                    </a:lnTo>
                    <a:lnTo>
                      <a:pt x="242597" y="209573"/>
                    </a:lnTo>
                    <a:lnTo>
                      <a:pt x="261647" y="209573"/>
                    </a:lnTo>
                    <a:lnTo>
                      <a:pt x="261647" y="133373"/>
                    </a:lnTo>
                    <a:lnTo>
                      <a:pt x="280697" y="133373"/>
                    </a:lnTo>
                    <a:lnTo>
                      <a:pt x="280697" y="209573"/>
                    </a:lnTo>
                    <a:lnTo>
                      <a:pt x="299747" y="209573"/>
                    </a:lnTo>
                    <a:lnTo>
                      <a:pt x="299747" y="133373"/>
                    </a:lnTo>
                    <a:lnTo>
                      <a:pt x="316130" y="133373"/>
                    </a:lnTo>
                    <a:lnTo>
                      <a:pt x="299747" y="72222"/>
                    </a:lnTo>
                    <a:lnTo>
                      <a:pt x="299747" y="41647"/>
                    </a:lnTo>
                    <a:lnTo>
                      <a:pt x="314321" y="96892"/>
                    </a:lnTo>
                    <a:cubicBezTo>
                      <a:pt x="315600" y="101994"/>
                      <a:pt x="320773" y="105095"/>
                      <a:pt x="325875" y="103816"/>
                    </a:cubicBezTo>
                    <a:cubicBezTo>
                      <a:pt x="329284" y="102961"/>
                      <a:pt x="331945" y="100300"/>
                      <a:pt x="332799" y="96892"/>
                    </a:cubicBezTo>
                    <a:lnTo>
                      <a:pt x="347372" y="41647"/>
                    </a:lnTo>
                    <a:lnTo>
                      <a:pt x="347372" y="209573"/>
                    </a:lnTo>
                    <a:lnTo>
                      <a:pt x="366422" y="209573"/>
                    </a:lnTo>
                    <a:lnTo>
                      <a:pt x="366422" y="104798"/>
                    </a:lnTo>
                    <a:lnTo>
                      <a:pt x="385472" y="104798"/>
                    </a:lnTo>
                    <a:lnTo>
                      <a:pt x="385472" y="209573"/>
                    </a:lnTo>
                    <a:lnTo>
                      <a:pt x="404522" y="209573"/>
                    </a:lnTo>
                    <a:lnTo>
                      <a:pt x="404522" y="42218"/>
                    </a:lnTo>
                    <a:lnTo>
                      <a:pt x="419000" y="96892"/>
                    </a:lnTo>
                    <a:cubicBezTo>
                      <a:pt x="419000" y="102153"/>
                      <a:pt x="423265" y="106417"/>
                      <a:pt x="428525" y="106417"/>
                    </a:cubicBezTo>
                    <a:cubicBezTo>
                      <a:pt x="433786" y="106417"/>
                      <a:pt x="438050" y="102153"/>
                      <a:pt x="438050" y="96892"/>
                    </a:cubicBezTo>
                    <a:lnTo>
                      <a:pt x="452147" y="42218"/>
                    </a:lnTo>
                    <a:lnTo>
                      <a:pt x="452147" y="72222"/>
                    </a:lnTo>
                    <a:lnTo>
                      <a:pt x="435764" y="133373"/>
                    </a:lnTo>
                    <a:lnTo>
                      <a:pt x="452147" y="133373"/>
                    </a:lnTo>
                    <a:lnTo>
                      <a:pt x="452147" y="209573"/>
                    </a:lnTo>
                    <a:lnTo>
                      <a:pt x="471197" y="209573"/>
                    </a:lnTo>
                    <a:lnTo>
                      <a:pt x="471197" y="133373"/>
                    </a:lnTo>
                    <a:lnTo>
                      <a:pt x="490247" y="133373"/>
                    </a:lnTo>
                    <a:lnTo>
                      <a:pt x="490247" y="209573"/>
                    </a:lnTo>
                    <a:lnTo>
                      <a:pt x="509297" y="209573"/>
                    </a:lnTo>
                    <a:lnTo>
                      <a:pt x="509297" y="133373"/>
                    </a:lnTo>
                    <a:lnTo>
                      <a:pt x="525680" y="133373"/>
                    </a:lnTo>
                    <a:lnTo>
                      <a:pt x="509297" y="72222"/>
                    </a:lnTo>
                    <a:lnTo>
                      <a:pt x="509297" y="41647"/>
                    </a:lnTo>
                    <a:lnTo>
                      <a:pt x="523871" y="96892"/>
                    </a:lnTo>
                    <a:cubicBezTo>
                      <a:pt x="525150" y="101994"/>
                      <a:pt x="530323" y="105095"/>
                      <a:pt x="535426" y="103816"/>
                    </a:cubicBezTo>
                    <a:cubicBezTo>
                      <a:pt x="538834" y="102961"/>
                      <a:pt x="541495" y="100300"/>
                      <a:pt x="542349" y="96892"/>
                    </a:cubicBezTo>
                    <a:lnTo>
                      <a:pt x="556922" y="41647"/>
                    </a:lnTo>
                    <a:lnTo>
                      <a:pt x="556922" y="209573"/>
                    </a:lnTo>
                    <a:lnTo>
                      <a:pt x="575972" y="209573"/>
                    </a:lnTo>
                    <a:lnTo>
                      <a:pt x="575972" y="104798"/>
                    </a:lnTo>
                    <a:lnTo>
                      <a:pt x="595022" y="104798"/>
                    </a:lnTo>
                    <a:lnTo>
                      <a:pt x="595022" y="209573"/>
                    </a:lnTo>
                    <a:lnTo>
                      <a:pt x="614072" y="209573"/>
                    </a:lnTo>
                    <a:lnTo>
                      <a:pt x="614072" y="42218"/>
                    </a:lnTo>
                    <a:lnTo>
                      <a:pt x="628550" y="96892"/>
                    </a:lnTo>
                    <a:cubicBezTo>
                      <a:pt x="628550" y="102153"/>
                      <a:pt x="632815" y="106417"/>
                      <a:pt x="638075" y="106417"/>
                    </a:cubicBezTo>
                    <a:cubicBezTo>
                      <a:pt x="643336" y="106417"/>
                      <a:pt x="647600" y="102153"/>
                      <a:pt x="647600" y="96892"/>
                    </a:cubicBezTo>
                    <a:lnTo>
                      <a:pt x="661697" y="42218"/>
                    </a:lnTo>
                    <a:lnTo>
                      <a:pt x="661697" y="72222"/>
                    </a:lnTo>
                    <a:lnTo>
                      <a:pt x="645314" y="133373"/>
                    </a:lnTo>
                    <a:lnTo>
                      <a:pt x="661697" y="133373"/>
                    </a:lnTo>
                    <a:lnTo>
                      <a:pt x="661697" y="209573"/>
                    </a:lnTo>
                    <a:lnTo>
                      <a:pt x="680747" y="209573"/>
                    </a:lnTo>
                    <a:lnTo>
                      <a:pt x="680747" y="133373"/>
                    </a:lnTo>
                    <a:lnTo>
                      <a:pt x="699797" y="133373"/>
                    </a:lnTo>
                    <a:lnTo>
                      <a:pt x="699797" y="209573"/>
                    </a:lnTo>
                    <a:lnTo>
                      <a:pt x="718847" y="209573"/>
                    </a:lnTo>
                    <a:lnTo>
                      <a:pt x="718847" y="133373"/>
                    </a:lnTo>
                    <a:lnTo>
                      <a:pt x="735230" y="133373"/>
                    </a:lnTo>
                    <a:lnTo>
                      <a:pt x="718847" y="72222"/>
                    </a:lnTo>
                    <a:lnTo>
                      <a:pt x="718847" y="41647"/>
                    </a:lnTo>
                    <a:lnTo>
                      <a:pt x="733421" y="96892"/>
                    </a:lnTo>
                    <a:cubicBezTo>
                      <a:pt x="734570" y="101171"/>
                      <a:pt x="738518" y="104092"/>
                      <a:pt x="742946" y="103940"/>
                    </a:cubicBezTo>
                    <a:cubicBezTo>
                      <a:pt x="748204" y="103793"/>
                      <a:pt x="752347" y="99409"/>
                      <a:pt x="752199" y="94151"/>
                    </a:cubicBezTo>
                    <a:cubicBezTo>
                      <a:pt x="752178" y="93436"/>
                      <a:pt x="752078" y="92727"/>
                      <a:pt x="751899" y="92034"/>
                    </a:cubicBezTo>
                    <a:close/>
                  </a:path>
                </a:pathLst>
              </a:custGeom>
              <a:solidFill>
                <a:srgbClr val="063A6D"/>
              </a:solidFill>
              <a:ln w="9525" cap="flat">
                <a:noFill/>
                <a:prstDash val="solid"/>
                <a:miter/>
              </a:ln>
            </p:spPr>
            <p:txBody>
              <a:bodyPr rtlCol="0" anchor="ctr"/>
              <a:lstStyle/>
              <a:p>
                <a:endParaRPr lang="en-US" dirty="0"/>
              </a:p>
            </p:txBody>
          </p:sp>
          <p:sp>
            <p:nvSpPr>
              <p:cNvPr id="67" name="Freeform 66">
                <a:extLst>
                  <a:ext uri="{FF2B5EF4-FFF2-40B4-BE49-F238E27FC236}">
                    <a16:creationId xmlns:a16="http://schemas.microsoft.com/office/drawing/2014/main" id="{762526F6-6281-AD03-863B-7556F4B47FEB}"/>
                  </a:ext>
                </a:extLst>
              </p:cNvPr>
              <p:cNvSpPr/>
              <p:nvPr/>
            </p:nvSpPr>
            <p:spPr>
              <a:xfrm>
                <a:off x="3805516" y="519035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68" name="Freeform 67">
                <a:extLst>
                  <a:ext uri="{FF2B5EF4-FFF2-40B4-BE49-F238E27FC236}">
                    <a16:creationId xmlns:a16="http://schemas.microsoft.com/office/drawing/2014/main" id="{B6CDFFF0-E10E-766D-D58F-D8555639F45A}"/>
                  </a:ext>
                </a:extLst>
              </p:cNvPr>
              <p:cNvSpPr/>
              <p:nvPr/>
            </p:nvSpPr>
            <p:spPr>
              <a:xfrm>
                <a:off x="3595966" y="519035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69" name="Freeform 68">
                <a:extLst>
                  <a:ext uri="{FF2B5EF4-FFF2-40B4-BE49-F238E27FC236}">
                    <a16:creationId xmlns:a16="http://schemas.microsoft.com/office/drawing/2014/main" id="{3C2FB152-0940-9090-D41D-CFAAE111E517}"/>
                  </a:ext>
                </a:extLst>
              </p:cNvPr>
              <p:cNvSpPr/>
              <p:nvPr/>
            </p:nvSpPr>
            <p:spPr>
              <a:xfrm>
                <a:off x="3700741" y="519035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70" name="Freeform 69">
                <a:extLst>
                  <a:ext uri="{FF2B5EF4-FFF2-40B4-BE49-F238E27FC236}">
                    <a16:creationId xmlns:a16="http://schemas.microsoft.com/office/drawing/2014/main" id="{0FA74FC2-5ED3-665A-8F74-6E3B6DA5DE65}"/>
                  </a:ext>
                </a:extLst>
              </p:cNvPr>
              <p:cNvSpPr/>
              <p:nvPr/>
            </p:nvSpPr>
            <p:spPr>
              <a:xfrm>
                <a:off x="3386416" y="519035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71" name="Freeform 70">
                <a:extLst>
                  <a:ext uri="{FF2B5EF4-FFF2-40B4-BE49-F238E27FC236}">
                    <a16:creationId xmlns:a16="http://schemas.microsoft.com/office/drawing/2014/main" id="{211A8324-C028-2405-AF1F-3DE571FC8025}"/>
                  </a:ext>
                </a:extLst>
              </p:cNvPr>
              <p:cNvSpPr/>
              <p:nvPr/>
            </p:nvSpPr>
            <p:spPr>
              <a:xfrm>
                <a:off x="3491191" y="519035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72" name="Freeform 71">
                <a:extLst>
                  <a:ext uri="{FF2B5EF4-FFF2-40B4-BE49-F238E27FC236}">
                    <a16:creationId xmlns:a16="http://schemas.microsoft.com/office/drawing/2014/main" id="{82423DBC-9588-C8A2-89E1-A6D05E90B9EF}"/>
                  </a:ext>
                </a:extLst>
              </p:cNvPr>
              <p:cNvSpPr/>
              <p:nvPr/>
            </p:nvSpPr>
            <p:spPr>
              <a:xfrm>
                <a:off x="3348383" y="5247487"/>
                <a:ext cx="542798" cy="209570"/>
              </a:xfrm>
              <a:custGeom>
                <a:avLst/>
                <a:gdLst>
                  <a:gd name="connsiteX0" fmla="*/ 542382 w 542798"/>
                  <a:gd name="connsiteY0" fmla="*/ 92032 h 209570"/>
                  <a:gd name="connsiteX1" fmla="*/ 523998 w 542798"/>
                  <a:gd name="connsiteY1" fmla="*/ 22690 h 209570"/>
                  <a:gd name="connsiteX2" fmla="*/ 521236 w 542798"/>
                  <a:gd name="connsiteY2" fmla="*/ 17356 h 209570"/>
                  <a:gd name="connsiteX3" fmla="*/ 498567 w 542798"/>
                  <a:gd name="connsiteY3" fmla="*/ 2974 h 209570"/>
                  <a:gd name="connsiteX4" fmla="*/ 480945 w 542798"/>
                  <a:gd name="connsiteY4" fmla="*/ 21 h 209570"/>
                  <a:gd name="connsiteX5" fmla="*/ 463229 w 542798"/>
                  <a:gd name="connsiteY5" fmla="*/ 2974 h 209570"/>
                  <a:gd name="connsiteX6" fmla="*/ 440655 w 542798"/>
                  <a:gd name="connsiteY6" fmla="*/ 17452 h 209570"/>
                  <a:gd name="connsiteX7" fmla="*/ 437892 w 542798"/>
                  <a:gd name="connsiteY7" fmla="*/ 22786 h 209570"/>
                  <a:gd name="connsiteX8" fmla="*/ 428558 w 542798"/>
                  <a:gd name="connsiteY8" fmla="*/ 57171 h 209570"/>
                  <a:gd name="connsiteX9" fmla="*/ 419033 w 542798"/>
                  <a:gd name="connsiteY9" fmla="*/ 22690 h 209570"/>
                  <a:gd name="connsiteX10" fmla="*/ 416175 w 542798"/>
                  <a:gd name="connsiteY10" fmla="*/ 17356 h 209570"/>
                  <a:gd name="connsiteX11" fmla="*/ 393601 w 542798"/>
                  <a:gd name="connsiteY11" fmla="*/ 2974 h 209570"/>
                  <a:gd name="connsiteX12" fmla="*/ 376170 w 542798"/>
                  <a:gd name="connsiteY12" fmla="*/ 21 h 209570"/>
                  <a:gd name="connsiteX13" fmla="*/ 358454 w 542798"/>
                  <a:gd name="connsiteY13" fmla="*/ 2974 h 209570"/>
                  <a:gd name="connsiteX14" fmla="*/ 335784 w 542798"/>
                  <a:gd name="connsiteY14" fmla="*/ 17452 h 209570"/>
                  <a:gd name="connsiteX15" fmla="*/ 333117 w 542798"/>
                  <a:gd name="connsiteY15" fmla="*/ 22786 h 209570"/>
                  <a:gd name="connsiteX16" fmla="*/ 323592 w 542798"/>
                  <a:gd name="connsiteY16" fmla="*/ 58219 h 209570"/>
                  <a:gd name="connsiteX17" fmla="*/ 314067 w 542798"/>
                  <a:gd name="connsiteY17" fmla="*/ 23071 h 209570"/>
                  <a:gd name="connsiteX18" fmla="*/ 311305 w 542798"/>
                  <a:gd name="connsiteY18" fmla="*/ 17737 h 209570"/>
                  <a:gd name="connsiteX19" fmla="*/ 288636 w 542798"/>
                  <a:gd name="connsiteY19" fmla="*/ 3355 h 209570"/>
                  <a:gd name="connsiteX20" fmla="*/ 271395 w 542798"/>
                  <a:gd name="connsiteY20" fmla="*/ 21 h 209570"/>
                  <a:gd name="connsiteX21" fmla="*/ 253679 w 542798"/>
                  <a:gd name="connsiteY21" fmla="*/ 2974 h 209570"/>
                  <a:gd name="connsiteX22" fmla="*/ 231105 w 542798"/>
                  <a:gd name="connsiteY22" fmla="*/ 17452 h 209570"/>
                  <a:gd name="connsiteX23" fmla="*/ 228342 w 542798"/>
                  <a:gd name="connsiteY23" fmla="*/ 22786 h 209570"/>
                  <a:gd name="connsiteX24" fmla="*/ 219008 w 542798"/>
                  <a:gd name="connsiteY24" fmla="*/ 57171 h 209570"/>
                  <a:gd name="connsiteX25" fmla="*/ 209483 w 542798"/>
                  <a:gd name="connsiteY25" fmla="*/ 22690 h 209570"/>
                  <a:gd name="connsiteX26" fmla="*/ 206625 w 542798"/>
                  <a:gd name="connsiteY26" fmla="*/ 17356 h 209570"/>
                  <a:gd name="connsiteX27" fmla="*/ 184051 w 542798"/>
                  <a:gd name="connsiteY27" fmla="*/ 2974 h 209570"/>
                  <a:gd name="connsiteX28" fmla="*/ 166620 w 542798"/>
                  <a:gd name="connsiteY28" fmla="*/ 21 h 209570"/>
                  <a:gd name="connsiteX29" fmla="*/ 148904 w 542798"/>
                  <a:gd name="connsiteY29" fmla="*/ 2974 h 209570"/>
                  <a:gd name="connsiteX30" fmla="*/ 126234 w 542798"/>
                  <a:gd name="connsiteY30" fmla="*/ 17452 h 209570"/>
                  <a:gd name="connsiteX31" fmla="*/ 123567 w 542798"/>
                  <a:gd name="connsiteY31" fmla="*/ 22786 h 209570"/>
                  <a:gd name="connsiteX32" fmla="*/ 114042 w 542798"/>
                  <a:gd name="connsiteY32" fmla="*/ 58219 h 209570"/>
                  <a:gd name="connsiteX33" fmla="*/ 104517 w 542798"/>
                  <a:gd name="connsiteY33" fmla="*/ 23071 h 209570"/>
                  <a:gd name="connsiteX34" fmla="*/ 101755 w 542798"/>
                  <a:gd name="connsiteY34" fmla="*/ 17737 h 209570"/>
                  <a:gd name="connsiteX35" fmla="*/ 79086 w 542798"/>
                  <a:gd name="connsiteY35" fmla="*/ 3355 h 209570"/>
                  <a:gd name="connsiteX36" fmla="*/ 61845 w 542798"/>
                  <a:gd name="connsiteY36" fmla="*/ 21 h 209570"/>
                  <a:gd name="connsiteX37" fmla="*/ 44129 w 542798"/>
                  <a:gd name="connsiteY37" fmla="*/ 2974 h 209570"/>
                  <a:gd name="connsiteX38" fmla="*/ 21555 w 542798"/>
                  <a:gd name="connsiteY38" fmla="*/ 17452 h 209570"/>
                  <a:gd name="connsiteX39" fmla="*/ 18792 w 542798"/>
                  <a:gd name="connsiteY39" fmla="*/ 22786 h 209570"/>
                  <a:gd name="connsiteX40" fmla="*/ 314 w 542798"/>
                  <a:gd name="connsiteY40" fmla="*/ 92413 h 209570"/>
                  <a:gd name="connsiteX41" fmla="*/ 7077 w 542798"/>
                  <a:gd name="connsiteY41" fmla="*/ 104034 h 209570"/>
                  <a:gd name="connsiteX42" fmla="*/ 9553 w 542798"/>
                  <a:gd name="connsiteY42" fmla="*/ 104034 h 209570"/>
                  <a:gd name="connsiteX43" fmla="*/ 19078 w 542798"/>
                  <a:gd name="connsiteY43" fmla="*/ 96985 h 209570"/>
                  <a:gd name="connsiteX44" fmla="*/ 33270 w 542798"/>
                  <a:gd name="connsiteY44" fmla="*/ 41645 h 209570"/>
                  <a:gd name="connsiteX45" fmla="*/ 33270 w 542798"/>
                  <a:gd name="connsiteY45" fmla="*/ 209571 h 209570"/>
                  <a:gd name="connsiteX46" fmla="*/ 52320 w 542798"/>
                  <a:gd name="connsiteY46" fmla="*/ 209571 h 209570"/>
                  <a:gd name="connsiteX47" fmla="*/ 52320 w 542798"/>
                  <a:gd name="connsiteY47" fmla="*/ 104796 h 209570"/>
                  <a:gd name="connsiteX48" fmla="*/ 71370 w 542798"/>
                  <a:gd name="connsiteY48" fmla="*/ 104796 h 209570"/>
                  <a:gd name="connsiteX49" fmla="*/ 71370 w 542798"/>
                  <a:gd name="connsiteY49" fmla="*/ 209571 h 209570"/>
                  <a:gd name="connsiteX50" fmla="*/ 90420 w 542798"/>
                  <a:gd name="connsiteY50" fmla="*/ 209571 h 209570"/>
                  <a:gd name="connsiteX51" fmla="*/ 90420 w 542798"/>
                  <a:gd name="connsiteY51" fmla="*/ 42217 h 209570"/>
                  <a:gd name="connsiteX52" fmla="*/ 104898 w 542798"/>
                  <a:gd name="connsiteY52" fmla="*/ 96890 h 209570"/>
                  <a:gd name="connsiteX53" fmla="*/ 114423 w 542798"/>
                  <a:gd name="connsiteY53" fmla="*/ 106415 h 209570"/>
                  <a:gd name="connsiteX54" fmla="*/ 123948 w 542798"/>
                  <a:gd name="connsiteY54" fmla="*/ 96890 h 209570"/>
                  <a:gd name="connsiteX55" fmla="*/ 138045 w 542798"/>
                  <a:gd name="connsiteY55" fmla="*/ 42217 h 209570"/>
                  <a:gd name="connsiteX56" fmla="*/ 138045 w 542798"/>
                  <a:gd name="connsiteY56" fmla="*/ 72220 h 209570"/>
                  <a:gd name="connsiteX57" fmla="*/ 121662 w 542798"/>
                  <a:gd name="connsiteY57" fmla="*/ 133371 h 209570"/>
                  <a:gd name="connsiteX58" fmla="*/ 138045 w 542798"/>
                  <a:gd name="connsiteY58" fmla="*/ 133371 h 209570"/>
                  <a:gd name="connsiteX59" fmla="*/ 138045 w 542798"/>
                  <a:gd name="connsiteY59" fmla="*/ 209571 h 209570"/>
                  <a:gd name="connsiteX60" fmla="*/ 157095 w 542798"/>
                  <a:gd name="connsiteY60" fmla="*/ 209571 h 209570"/>
                  <a:gd name="connsiteX61" fmla="*/ 157095 w 542798"/>
                  <a:gd name="connsiteY61" fmla="*/ 133371 h 209570"/>
                  <a:gd name="connsiteX62" fmla="*/ 176145 w 542798"/>
                  <a:gd name="connsiteY62" fmla="*/ 133371 h 209570"/>
                  <a:gd name="connsiteX63" fmla="*/ 176145 w 542798"/>
                  <a:gd name="connsiteY63" fmla="*/ 209571 h 209570"/>
                  <a:gd name="connsiteX64" fmla="*/ 195195 w 542798"/>
                  <a:gd name="connsiteY64" fmla="*/ 209571 h 209570"/>
                  <a:gd name="connsiteX65" fmla="*/ 195195 w 542798"/>
                  <a:gd name="connsiteY65" fmla="*/ 133371 h 209570"/>
                  <a:gd name="connsiteX66" fmla="*/ 211578 w 542798"/>
                  <a:gd name="connsiteY66" fmla="*/ 133371 h 209570"/>
                  <a:gd name="connsiteX67" fmla="*/ 195195 w 542798"/>
                  <a:gd name="connsiteY67" fmla="*/ 72220 h 209570"/>
                  <a:gd name="connsiteX68" fmla="*/ 195195 w 542798"/>
                  <a:gd name="connsiteY68" fmla="*/ 41645 h 209570"/>
                  <a:gd name="connsiteX69" fmla="*/ 209769 w 542798"/>
                  <a:gd name="connsiteY69" fmla="*/ 96890 h 209570"/>
                  <a:gd name="connsiteX70" fmla="*/ 221323 w 542798"/>
                  <a:gd name="connsiteY70" fmla="*/ 103814 h 209570"/>
                  <a:gd name="connsiteX71" fmla="*/ 228247 w 542798"/>
                  <a:gd name="connsiteY71" fmla="*/ 96890 h 209570"/>
                  <a:gd name="connsiteX72" fmla="*/ 242820 w 542798"/>
                  <a:gd name="connsiteY72" fmla="*/ 41645 h 209570"/>
                  <a:gd name="connsiteX73" fmla="*/ 242820 w 542798"/>
                  <a:gd name="connsiteY73" fmla="*/ 209571 h 209570"/>
                  <a:gd name="connsiteX74" fmla="*/ 261870 w 542798"/>
                  <a:gd name="connsiteY74" fmla="*/ 209571 h 209570"/>
                  <a:gd name="connsiteX75" fmla="*/ 261870 w 542798"/>
                  <a:gd name="connsiteY75" fmla="*/ 104796 h 209570"/>
                  <a:gd name="connsiteX76" fmla="*/ 280920 w 542798"/>
                  <a:gd name="connsiteY76" fmla="*/ 104796 h 209570"/>
                  <a:gd name="connsiteX77" fmla="*/ 280920 w 542798"/>
                  <a:gd name="connsiteY77" fmla="*/ 209571 h 209570"/>
                  <a:gd name="connsiteX78" fmla="*/ 299970 w 542798"/>
                  <a:gd name="connsiteY78" fmla="*/ 209571 h 209570"/>
                  <a:gd name="connsiteX79" fmla="*/ 299970 w 542798"/>
                  <a:gd name="connsiteY79" fmla="*/ 42217 h 209570"/>
                  <a:gd name="connsiteX80" fmla="*/ 314448 w 542798"/>
                  <a:gd name="connsiteY80" fmla="*/ 96890 h 209570"/>
                  <a:gd name="connsiteX81" fmla="*/ 323973 w 542798"/>
                  <a:gd name="connsiteY81" fmla="*/ 106415 h 209570"/>
                  <a:gd name="connsiteX82" fmla="*/ 333498 w 542798"/>
                  <a:gd name="connsiteY82" fmla="*/ 96890 h 209570"/>
                  <a:gd name="connsiteX83" fmla="*/ 347595 w 542798"/>
                  <a:gd name="connsiteY83" fmla="*/ 42217 h 209570"/>
                  <a:gd name="connsiteX84" fmla="*/ 347595 w 542798"/>
                  <a:gd name="connsiteY84" fmla="*/ 72220 h 209570"/>
                  <a:gd name="connsiteX85" fmla="*/ 331212 w 542798"/>
                  <a:gd name="connsiteY85" fmla="*/ 133371 h 209570"/>
                  <a:gd name="connsiteX86" fmla="*/ 347595 w 542798"/>
                  <a:gd name="connsiteY86" fmla="*/ 133371 h 209570"/>
                  <a:gd name="connsiteX87" fmla="*/ 347595 w 542798"/>
                  <a:gd name="connsiteY87" fmla="*/ 209571 h 209570"/>
                  <a:gd name="connsiteX88" fmla="*/ 366645 w 542798"/>
                  <a:gd name="connsiteY88" fmla="*/ 209571 h 209570"/>
                  <a:gd name="connsiteX89" fmla="*/ 366645 w 542798"/>
                  <a:gd name="connsiteY89" fmla="*/ 133371 h 209570"/>
                  <a:gd name="connsiteX90" fmla="*/ 385695 w 542798"/>
                  <a:gd name="connsiteY90" fmla="*/ 133371 h 209570"/>
                  <a:gd name="connsiteX91" fmla="*/ 385695 w 542798"/>
                  <a:gd name="connsiteY91" fmla="*/ 209571 h 209570"/>
                  <a:gd name="connsiteX92" fmla="*/ 404745 w 542798"/>
                  <a:gd name="connsiteY92" fmla="*/ 209571 h 209570"/>
                  <a:gd name="connsiteX93" fmla="*/ 404745 w 542798"/>
                  <a:gd name="connsiteY93" fmla="*/ 133371 h 209570"/>
                  <a:gd name="connsiteX94" fmla="*/ 421128 w 542798"/>
                  <a:gd name="connsiteY94" fmla="*/ 133371 h 209570"/>
                  <a:gd name="connsiteX95" fmla="*/ 404745 w 542798"/>
                  <a:gd name="connsiteY95" fmla="*/ 72220 h 209570"/>
                  <a:gd name="connsiteX96" fmla="*/ 404745 w 542798"/>
                  <a:gd name="connsiteY96" fmla="*/ 41645 h 209570"/>
                  <a:gd name="connsiteX97" fmla="*/ 419319 w 542798"/>
                  <a:gd name="connsiteY97" fmla="*/ 96890 h 209570"/>
                  <a:gd name="connsiteX98" fmla="*/ 430873 w 542798"/>
                  <a:gd name="connsiteY98" fmla="*/ 103814 h 209570"/>
                  <a:gd name="connsiteX99" fmla="*/ 437797 w 542798"/>
                  <a:gd name="connsiteY99" fmla="*/ 96890 h 209570"/>
                  <a:gd name="connsiteX100" fmla="*/ 452370 w 542798"/>
                  <a:gd name="connsiteY100" fmla="*/ 41645 h 209570"/>
                  <a:gd name="connsiteX101" fmla="*/ 452370 w 542798"/>
                  <a:gd name="connsiteY101" fmla="*/ 209571 h 209570"/>
                  <a:gd name="connsiteX102" fmla="*/ 471420 w 542798"/>
                  <a:gd name="connsiteY102" fmla="*/ 209571 h 209570"/>
                  <a:gd name="connsiteX103" fmla="*/ 471420 w 542798"/>
                  <a:gd name="connsiteY103" fmla="*/ 104796 h 209570"/>
                  <a:gd name="connsiteX104" fmla="*/ 490470 w 542798"/>
                  <a:gd name="connsiteY104" fmla="*/ 104796 h 209570"/>
                  <a:gd name="connsiteX105" fmla="*/ 490470 w 542798"/>
                  <a:gd name="connsiteY105" fmla="*/ 209571 h 209570"/>
                  <a:gd name="connsiteX106" fmla="*/ 509520 w 542798"/>
                  <a:gd name="connsiteY106" fmla="*/ 209571 h 209570"/>
                  <a:gd name="connsiteX107" fmla="*/ 509520 w 542798"/>
                  <a:gd name="connsiteY107" fmla="*/ 42217 h 209570"/>
                  <a:gd name="connsiteX108" fmla="*/ 523998 w 542798"/>
                  <a:gd name="connsiteY108" fmla="*/ 96890 h 209570"/>
                  <a:gd name="connsiteX109" fmla="*/ 533523 w 542798"/>
                  <a:gd name="connsiteY109" fmla="*/ 103939 h 209570"/>
                  <a:gd name="connsiteX110" fmla="*/ 536000 w 542798"/>
                  <a:gd name="connsiteY110" fmla="*/ 103939 h 209570"/>
                  <a:gd name="connsiteX111" fmla="*/ 542397 w 542798"/>
                  <a:gd name="connsiteY111" fmla="*/ 92085 h 209570"/>
                  <a:gd name="connsiteX112" fmla="*/ 542382 w 542798"/>
                  <a:gd name="connsiteY112" fmla="*/ 92032 h 209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542798" h="209570">
                    <a:moveTo>
                      <a:pt x="542382" y="92032"/>
                    </a:moveTo>
                    <a:lnTo>
                      <a:pt x="523998" y="22690"/>
                    </a:lnTo>
                    <a:cubicBezTo>
                      <a:pt x="523489" y="20728"/>
                      <a:pt x="522545" y="18905"/>
                      <a:pt x="521236" y="17356"/>
                    </a:cubicBezTo>
                    <a:cubicBezTo>
                      <a:pt x="514929" y="10830"/>
                      <a:pt x="507158" y="5900"/>
                      <a:pt x="498567" y="2974"/>
                    </a:cubicBezTo>
                    <a:cubicBezTo>
                      <a:pt x="492944" y="843"/>
                      <a:pt x="486956" y="-161"/>
                      <a:pt x="480945" y="21"/>
                    </a:cubicBezTo>
                    <a:cubicBezTo>
                      <a:pt x="474918" y="26"/>
                      <a:pt x="468932" y="1023"/>
                      <a:pt x="463229" y="2974"/>
                    </a:cubicBezTo>
                    <a:cubicBezTo>
                      <a:pt x="454612" y="5836"/>
                      <a:pt x="446851" y="10814"/>
                      <a:pt x="440655" y="17452"/>
                    </a:cubicBezTo>
                    <a:cubicBezTo>
                      <a:pt x="439401" y="19037"/>
                      <a:pt x="438464" y="20847"/>
                      <a:pt x="437892" y="22786"/>
                    </a:cubicBezTo>
                    <a:lnTo>
                      <a:pt x="428558" y="57171"/>
                    </a:lnTo>
                    <a:lnTo>
                      <a:pt x="419033" y="22690"/>
                    </a:lnTo>
                    <a:cubicBezTo>
                      <a:pt x="418469" y="20730"/>
                      <a:pt x="417495" y="18912"/>
                      <a:pt x="416175" y="17356"/>
                    </a:cubicBezTo>
                    <a:cubicBezTo>
                      <a:pt x="409909" y="10825"/>
                      <a:pt x="402168" y="5893"/>
                      <a:pt x="393601" y="2974"/>
                    </a:cubicBezTo>
                    <a:cubicBezTo>
                      <a:pt x="388033" y="883"/>
                      <a:pt x="382116" y="-119"/>
                      <a:pt x="376170" y="21"/>
                    </a:cubicBezTo>
                    <a:cubicBezTo>
                      <a:pt x="370141" y="10"/>
                      <a:pt x="364153" y="1008"/>
                      <a:pt x="358454" y="2974"/>
                    </a:cubicBezTo>
                    <a:cubicBezTo>
                      <a:pt x="349819" y="5858"/>
                      <a:pt x="342033" y="10832"/>
                      <a:pt x="335784" y="17452"/>
                    </a:cubicBezTo>
                    <a:cubicBezTo>
                      <a:pt x="334597" y="19064"/>
                      <a:pt x="333695" y="20868"/>
                      <a:pt x="333117" y="22786"/>
                    </a:cubicBezTo>
                    <a:lnTo>
                      <a:pt x="323592" y="58219"/>
                    </a:lnTo>
                    <a:lnTo>
                      <a:pt x="314067" y="23071"/>
                    </a:lnTo>
                    <a:cubicBezTo>
                      <a:pt x="313558" y="21109"/>
                      <a:pt x="312614" y="19286"/>
                      <a:pt x="311305" y="17737"/>
                    </a:cubicBezTo>
                    <a:cubicBezTo>
                      <a:pt x="304998" y="11211"/>
                      <a:pt x="297227" y="6281"/>
                      <a:pt x="288636" y="3355"/>
                    </a:cubicBezTo>
                    <a:cubicBezTo>
                      <a:pt x="283158" y="1142"/>
                      <a:pt x="277304" y="10"/>
                      <a:pt x="271395" y="21"/>
                    </a:cubicBezTo>
                    <a:cubicBezTo>
                      <a:pt x="265368" y="26"/>
                      <a:pt x="259382" y="1023"/>
                      <a:pt x="253679" y="2974"/>
                    </a:cubicBezTo>
                    <a:cubicBezTo>
                      <a:pt x="245062" y="5836"/>
                      <a:pt x="237301" y="10814"/>
                      <a:pt x="231105" y="17452"/>
                    </a:cubicBezTo>
                    <a:cubicBezTo>
                      <a:pt x="229851" y="19037"/>
                      <a:pt x="228914" y="20847"/>
                      <a:pt x="228342" y="22786"/>
                    </a:cubicBezTo>
                    <a:lnTo>
                      <a:pt x="219008" y="57171"/>
                    </a:lnTo>
                    <a:lnTo>
                      <a:pt x="209483" y="22690"/>
                    </a:lnTo>
                    <a:cubicBezTo>
                      <a:pt x="208919" y="20730"/>
                      <a:pt x="207945" y="18912"/>
                      <a:pt x="206625" y="17356"/>
                    </a:cubicBezTo>
                    <a:cubicBezTo>
                      <a:pt x="200359" y="10825"/>
                      <a:pt x="192618" y="5893"/>
                      <a:pt x="184051" y="2974"/>
                    </a:cubicBezTo>
                    <a:cubicBezTo>
                      <a:pt x="178484" y="883"/>
                      <a:pt x="172566" y="-119"/>
                      <a:pt x="166620" y="21"/>
                    </a:cubicBezTo>
                    <a:cubicBezTo>
                      <a:pt x="160591" y="10"/>
                      <a:pt x="154603" y="1008"/>
                      <a:pt x="148904" y="2974"/>
                    </a:cubicBezTo>
                    <a:cubicBezTo>
                      <a:pt x="140270" y="5858"/>
                      <a:pt x="132483" y="10832"/>
                      <a:pt x="126234" y="17452"/>
                    </a:cubicBezTo>
                    <a:cubicBezTo>
                      <a:pt x="125047" y="19064"/>
                      <a:pt x="124145" y="20868"/>
                      <a:pt x="123567" y="22786"/>
                    </a:cubicBezTo>
                    <a:lnTo>
                      <a:pt x="114042" y="58219"/>
                    </a:lnTo>
                    <a:lnTo>
                      <a:pt x="104517" y="23071"/>
                    </a:lnTo>
                    <a:cubicBezTo>
                      <a:pt x="104008" y="21109"/>
                      <a:pt x="103064" y="19286"/>
                      <a:pt x="101755" y="17737"/>
                    </a:cubicBezTo>
                    <a:cubicBezTo>
                      <a:pt x="95448" y="11211"/>
                      <a:pt x="87677" y="6281"/>
                      <a:pt x="79086" y="3355"/>
                    </a:cubicBezTo>
                    <a:cubicBezTo>
                      <a:pt x="73608" y="1142"/>
                      <a:pt x="67754" y="10"/>
                      <a:pt x="61845" y="21"/>
                    </a:cubicBezTo>
                    <a:cubicBezTo>
                      <a:pt x="55818" y="26"/>
                      <a:pt x="49832" y="1023"/>
                      <a:pt x="44129" y="2974"/>
                    </a:cubicBezTo>
                    <a:cubicBezTo>
                      <a:pt x="35512" y="5836"/>
                      <a:pt x="27751" y="10814"/>
                      <a:pt x="21555" y="17452"/>
                    </a:cubicBezTo>
                    <a:cubicBezTo>
                      <a:pt x="20301" y="19037"/>
                      <a:pt x="19364" y="20847"/>
                      <a:pt x="18792" y="22786"/>
                    </a:cubicBezTo>
                    <a:lnTo>
                      <a:pt x="314" y="92413"/>
                    </a:lnTo>
                    <a:cubicBezTo>
                      <a:pt x="-1017" y="97488"/>
                      <a:pt x="2006" y="102684"/>
                      <a:pt x="7077" y="104034"/>
                    </a:cubicBezTo>
                    <a:lnTo>
                      <a:pt x="9553" y="104034"/>
                    </a:lnTo>
                    <a:cubicBezTo>
                      <a:pt x="13981" y="104185"/>
                      <a:pt x="17928" y="101264"/>
                      <a:pt x="19078" y="96985"/>
                    </a:cubicBezTo>
                    <a:lnTo>
                      <a:pt x="33270" y="41645"/>
                    </a:lnTo>
                    <a:lnTo>
                      <a:pt x="33270" y="209571"/>
                    </a:lnTo>
                    <a:lnTo>
                      <a:pt x="52320" y="209571"/>
                    </a:lnTo>
                    <a:lnTo>
                      <a:pt x="52320" y="104796"/>
                    </a:lnTo>
                    <a:lnTo>
                      <a:pt x="71370" y="104796"/>
                    </a:lnTo>
                    <a:lnTo>
                      <a:pt x="71370" y="209571"/>
                    </a:lnTo>
                    <a:lnTo>
                      <a:pt x="90420" y="209571"/>
                    </a:lnTo>
                    <a:lnTo>
                      <a:pt x="90420" y="42217"/>
                    </a:lnTo>
                    <a:lnTo>
                      <a:pt x="104898" y="96890"/>
                    </a:lnTo>
                    <a:cubicBezTo>
                      <a:pt x="104898" y="102151"/>
                      <a:pt x="109163" y="106415"/>
                      <a:pt x="114423" y="106415"/>
                    </a:cubicBezTo>
                    <a:cubicBezTo>
                      <a:pt x="119684" y="106415"/>
                      <a:pt x="123948" y="102151"/>
                      <a:pt x="123948" y="96890"/>
                    </a:cubicBezTo>
                    <a:lnTo>
                      <a:pt x="138045" y="42217"/>
                    </a:lnTo>
                    <a:lnTo>
                      <a:pt x="138045" y="72220"/>
                    </a:lnTo>
                    <a:lnTo>
                      <a:pt x="121662" y="133371"/>
                    </a:lnTo>
                    <a:lnTo>
                      <a:pt x="138045" y="133371"/>
                    </a:lnTo>
                    <a:lnTo>
                      <a:pt x="138045" y="209571"/>
                    </a:lnTo>
                    <a:lnTo>
                      <a:pt x="157095" y="209571"/>
                    </a:lnTo>
                    <a:lnTo>
                      <a:pt x="157095" y="133371"/>
                    </a:lnTo>
                    <a:lnTo>
                      <a:pt x="176145" y="133371"/>
                    </a:lnTo>
                    <a:lnTo>
                      <a:pt x="176145" y="209571"/>
                    </a:lnTo>
                    <a:lnTo>
                      <a:pt x="195195" y="209571"/>
                    </a:lnTo>
                    <a:lnTo>
                      <a:pt x="195195" y="133371"/>
                    </a:lnTo>
                    <a:lnTo>
                      <a:pt x="211578" y="133371"/>
                    </a:lnTo>
                    <a:lnTo>
                      <a:pt x="195195" y="72220"/>
                    </a:lnTo>
                    <a:lnTo>
                      <a:pt x="195195" y="41645"/>
                    </a:lnTo>
                    <a:lnTo>
                      <a:pt x="209769" y="96890"/>
                    </a:lnTo>
                    <a:cubicBezTo>
                      <a:pt x="211048" y="101993"/>
                      <a:pt x="216221" y="105093"/>
                      <a:pt x="221323" y="103814"/>
                    </a:cubicBezTo>
                    <a:cubicBezTo>
                      <a:pt x="224731" y="102960"/>
                      <a:pt x="227393" y="100298"/>
                      <a:pt x="228247" y="96890"/>
                    </a:cubicBezTo>
                    <a:lnTo>
                      <a:pt x="242820" y="41645"/>
                    </a:lnTo>
                    <a:lnTo>
                      <a:pt x="242820" y="209571"/>
                    </a:lnTo>
                    <a:lnTo>
                      <a:pt x="261870" y="209571"/>
                    </a:lnTo>
                    <a:lnTo>
                      <a:pt x="261870" y="104796"/>
                    </a:lnTo>
                    <a:lnTo>
                      <a:pt x="280920" y="104796"/>
                    </a:lnTo>
                    <a:lnTo>
                      <a:pt x="280920" y="209571"/>
                    </a:lnTo>
                    <a:lnTo>
                      <a:pt x="299970" y="209571"/>
                    </a:lnTo>
                    <a:lnTo>
                      <a:pt x="299970" y="42217"/>
                    </a:lnTo>
                    <a:lnTo>
                      <a:pt x="314448" y="96890"/>
                    </a:lnTo>
                    <a:cubicBezTo>
                      <a:pt x="314448" y="102151"/>
                      <a:pt x="318713" y="106415"/>
                      <a:pt x="323973" y="106415"/>
                    </a:cubicBezTo>
                    <a:cubicBezTo>
                      <a:pt x="329234" y="106415"/>
                      <a:pt x="333498" y="102151"/>
                      <a:pt x="333498" y="96890"/>
                    </a:cubicBezTo>
                    <a:lnTo>
                      <a:pt x="347595" y="42217"/>
                    </a:lnTo>
                    <a:lnTo>
                      <a:pt x="347595" y="72220"/>
                    </a:lnTo>
                    <a:lnTo>
                      <a:pt x="331212" y="133371"/>
                    </a:lnTo>
                    <a:lnTo>
                      <a:pt x="347595" y="133371"/>
                    </a:lnTo>
                    <a:lnTo>
                      <a:pt x="347595" y="209571"/>
                    </a:lnTo>
                    <a:lnTo>
                      <a:pt x="366645" y="209571"/>
                    </a:lnTo>
                    <a:lnTo>
                      <a:pt x="366645" y="133371"/>
                    </a:lnTo>
                    <a:lnTo>
                      <a:pt x="385695" y="133371"/>
                    </a:lnTo>
                    <a:lnTo>
                      <a:pt x="385695" y="209571"/>
                    </a:lnTo>
                    <a:lnTo>
                      <a:pt x="404745" y="209571"/>
                    </a:lnTo>
                    <a:lnTo>
                      <a:pt x="404745" y="133371"/>
                    </a:lnTo>
                    <a:lnTo>
                      <a:pt x="421128" y="133371"/>
                    </a:lnTo>
                    <a:lnTo>
                      <a:pt x="404745" y="72220"/>
                    </a:lnTo>
                    <a:lnTo>
                      <a:pt x="404745" y="41645"/>
                    </a:lnTo>
                    <a:lnTo>
                      <a:pt x="419319" y="96890"/>
                    </a:lnTo>
                    <a:cubicBezTo>
                      <a:pt x="420598" y="101993"/>
                      <a:pt x="425771" y="105093"/>
                      <a:pt x="430873" y="103814"/>
                    </a:cubicBezTo>
                    <a:cubicBezTo>
                      <a:pt x="434281" y="102960"/>
                      <a:pt x="436943" y="100298"/>
                      <a:pt x="437797" y="96890"/>
                    </a:cubicBezTo>
                    <a:lnTo>
                      <a:pt x="452370" y="41645"/>
                    </a:lnTo>
                    <a:lnTo>
                      <a:pt x="452370" y="209571"/>
                    </a:lnTo>
                    <a:lnTo>
                      <a:pt x="471420" y="209571"/>
                    </a:lnTo>
                    <a:lnTo>
                      <a:pt x="471420" y="104796"/>
                    </a:lnTo>
                    <a:lnTo>
                      <a:pt x="490470" y="104796"/>
                    </a:lnTo>
                    <a:lnTo>
                      <a:pt x="490470" y="209571"/>
                    </a:lnTo>
                    <a:lnTo>
                      <a:pt x="509520" y="209571"/>
                    </a:lnTo>
                    <a:lnTo>
                      <a:pt x="509520" y="42217"/>
                    </a:lnTo>
                    <a:lnTo>
                      <a:pt x="523998" y="96890"/>
                    </a:lnTo>
                    <a:cubicBezTo>
                      <a:pt x="525148" y="101169"/>
                      <a:pt x="529095" y="104090"/>
                      <a:pt x="533523" y="103939"/>
                    </a:cubicBezTo>
                    <a:cubicBezTo>
                      <a:pt x="534346" y="104032"/>
                      <a:pt x="535177" y="104032"/>
                      <a:pt x="536000" y="103939"/>
                    </a:cubicBezTo>
                    <a:cubicBezTo>
                      <a:pt x="541039" y="102432"/>
                      <a:pt x="543904" y="97125"/>
                      <a:pt x="542397" y="92085"/>
                    </a:cubicBezTo>
                    <a:cubicBezTo>
                      <a:pt x="542392" y="92067"/>
                      <a:pt x="542387" y="92050"/>
                      <a:pt x="542382" y="92032"/>
                    </a:cubicBezTo>
                    <a:close/>
                  </a:path>
                </a:pathLst>
              </a:custGeom>
              <a:solidFill>
                <a:srgbClr val="063A6D"/>
              </a:solidFill>
              <a:ln w="9525" cap="flat">
                <a:noFill/>
                <a:prstDash val="solid"/>
                <a:miter/>
              </a:ln>
            </p:spPr>
            <p:txBody>
              <a:bodyPr rtlCol="0" anchor="ctr"/>
              <a:lstStyle/>
              <a:p>
                <a:endParaRPr lang="en-US" dirty="0"/>
              </a:p>
            </p:txBody>
          </p:sp>
          <p:sp>
            <p:nvSpPr>
              <p:cNvPr id="73" name="Freeform 72">
                <a:extLst>
                  <a:ext uri="{FF2B5EF4-FFF2-40B4-BE49-F238E27FC236}">
                    <a16:creationId xmlns:a16="http://schemas.microsoft.com/office/drawing/2014/main" id="{10BC7F58-C587-C088-F504-D88F6D216FB5}"/>
                  </a:ext>
                </a:extLst>
              </p:cNvPr>
              <p:cNvSpPr/>
              <p:nvPr/>
            </p:nvSpPr>
            <p:spPr>
              <a:xfrm>
                <a:off x="3595966" y="490460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74" name="Freeform 73">
                <a:extLst>
                  <a:ext uri="{FF2B5EF4-FFF2-40B4-BE49-F238E27FC236}">
                    <a16:creationId xmlns:a16="http://schemas.microsoft.com/office/drawing/2014/main" id="{9213814F-C4DD-7D72-C288-4A61716E6D1F}"/>
                  </a:ext>
                </a:extLst>
              </p:cNvPr>
              <p:cNvSpPr/>
              <p:nvPr/>
            </p:nvSpPr>
            <p:spPr>
              <a:xfrm>
                <a:off x="3700741" y="490460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75" name="Freeform 74">
                <a:extLst>
                  <a:ext uri="{FF2B5EF4-FFF2-40B4-BE49-F238E27FC236}">
                    <a16:creationId xmlns:a16="http://schemas.microsoft.com/office/drawing/2014/main" id="{1C32C5E2-1FB6-270C-EC49-C7EC5746E79E}"/>
                  </a:ext>
                </a:extLst>
              </p:cNvPr>
              <p:cNvSpPr/>
              <p:nvPr/>
            </p:nvSpPr>
            <p:spPr>
              <a:xfrm>
                <a:off x="3491191" y="4904608"/>
                <a:ext cx="47625" cy="47625"/>
              </a:xfrm>
              <a:custGeom>
                <a:avLst/>
                <a:gdLst>
                  <a:gd name="connsiteX0" fmla="*/ 23813 w 47625"/>
                  <a:gd name="connsiteY0" fmla="*/ 47625 h 47625"/>
                  <a:gd name="connsiteX1" fmla="*/ 47625 w 47625"/>
                  <a:gd name="connsiteY1" fmla="*/ 23813 h 47625"/>
                  <a:gd name="connsiteX2" fmla="*/ 23813 w 47625"/>
                  <a:gd name="connsiteY2" fmla="*/ 0 h 47625"/>
                  <a:gd name="connsiteX3" fmla="*/ 0 w 47625"/>
                  <a:gd name="connsiteY3" fmla="*/ 23813 h 47625"/>
                  <a:gd name="connsiteX4" fmla="*/ 23813 w 47625"/>
                  <a:gd name="connsiteY4" fmla="*/ 47625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23813" y="47625"/>
                    </a:moveTo>
                    <a:cubicBezTo>
                      <a:pt x="36964" y="47625"/>
                      <a:pt x="47625" y="36964"/>
                      <a:pt x="47625" y="23813"/>
                    </a:cubicBezTo>
                    <a:cubicBezTo>
                      <a:pt x="47625" y="10661"/>
                      <a:pt x="36964" y="0"/>
                      <a:pt x="23813" y="0"/>
                    </a:cubicBezTo>
                    <a:cubicBezTo>
                      <a:pt x="10661" y="0"/>
                      <a:pt x="0" y="10661"/>
                      <a:pt x="0" y="23813"/>
                    </a:cubicBezTo>
                    <a:cubicBezTo>
                      <a:pt x="0" y="36964"/>
                      <a:pt x="10661" y="47625"/>
                      <a:pt x="23813" y="47625"/>
                    </a:cubicBezTo>
                    <a:close/>
                  </a:path>
                </a:pathLst>
              </a:custGeom>
              <a:solidFill>
                <a:srgbClr val="063A6D"/>
              </a:solidFill>
              <a:ln w="9525" cap="flat">
                <a:noFill/>
                <a:prstDash val="solid"/>
                <a:miter/>
              </a:ln>
            </p:spPr>
            <p:txBody>
              <a:bodyPr rtlCol="0" anchor="ctr"/>
              <a:lstStyle/>
              <a:p>
                <a:endParaRPr lang="en-US" dirty="0"/>
              </a:p>
            </p:txBody>
          </p:sp>
          <p:sp>
            <p:nvSpPr>
              <p:cNvPr id="76" name="Freeform 75">
                <a:extLst>
                  <a:ext uri="{FF2B5EF4-FFF2-40B4-BE49-F238E27FC236}">
                    <a16:creationId xmlns:a16="http://schemas.microsoft.com/office/drawing/2014/main" id="{78CE5927-AB3C-F3F0-7169-CE8C6BF17E2A}"/>
                  </a:ext>
                </a:extLst>
              </p:cNvPr>
              <p:cNvSpPr/>
              <p:nvPr/>
            </p:nvSpPr>
            <p:spPr>
              <a:xfrm>
                <a:off x="3453158" y="4961735"/>
                <a:ext cx="333431" cy="209572"/>
              </a:xfrm>
              <a:custGeom>
                <a:avLst/>
                <a:gdLst>
                  <a:gd name="connsiteX0" fmla="*/ 333022 w 333431"/>
                  <a:gd name="connsiteY0" fmla="*/ 92034 h 209572"/>
                  <a:gd name="connsiteX1" fmla="*/ 314639 w 333431"/>
                  <a:gd name="connsiteY1" fmla="*/ 22692 h 209572"/>
                  <a:gd name="connsiteX2" fmla="*/ 311781 w 333431"/>
                  <a:gd name="connsiteY2" fmla="*/ 17358 h 209572"/>
                  <a:gd name="connsiteX3" fmla="*/ 289207 w 333431"/>
                  <a:gd name="connsiteY3" fmla="*/ 2975 h 209572"/>
                  <a:gd name="connsiteX4" fmla="*/ 271395 w 333431"/>
                  <a:gd name="connsiteY4" fmla="*/ 23 h 209572"/>
                  <a:gd name="connsiteX5" fmla="*/ 253679 w 333431"/>
                  <a:gd name="connsiteY5" fmla="*/ 2975 h 209572"/>
                  <a:gd name="connsiteX6" fmla="*/ 231009 w 333431"/>
                  <a:gd name="connsiteY6" fmla="*/ 17453 h 209572"/>
                  <a:gd name="connsiteX7" fmla="*/ 228342 w 333431"/>
                  <a:gd name="connsiteY7" fmla="*/ 22787 h 209572"/>
                  <a:gd name="connsiteX8" fmla="*/ 218817 w 333431"/>
                  <a:gd name="connsiteY8" fmla="*/ 58220 h 209572"/>
                  <a:gd name="connsiteX9" fmla="*/ 209292 w 333431"/>
                  <a:gd name="connsiteY9" fmla="*/ 23073 h 209572"/>
                  <a:gd name="connsiteX10" fmla="*/ 206530 w 333431"/>
                  <a:gd name="connsiteY10" fmla="*/ 17739 h 209572"/>
                  <a:gd name="connsiteX11" fmla="*/ 183861 w 333431"/>
                  <a:gd name="connsiteY11" fmla="*/ 3356 h 209572"/>
                  <a:gd name="connsiteX12" fmla="*/ 166620 w 333431"/>
                  <a:gd name="connsiteY12" fmla="*/ 23 h 209572"/>
                  <a:gd name="connsiteX13" fmla="*/ 148904 w 333431"/>
                  <a:gd name="connsiteY13" fmla="*/ 2975 h 209572"/>
                  <a:gd name="connsiteX14" fmla="*/ 126330 w 333431"/>
                  <a:gd name="connsiteY14" fmla="*/ 17453 h 209572"/>
                  <a:gd name="connsiteX15" fmla="*/ 123567 w 333431"/>
                  <a:gd name="connsiteY15" fmla="*/ 22787 h 209572"/>
                  <a:gd name="connsiteX16" fmla="*/ 114233 w 333431"/>
                  <a:gd name="connsiteY16" fmla="*/ 57173 h 209572"/>
                  <a:gd name="connsiteX17" fmla="*/ 104708 w 333431"/>
                  <a:gd name="connsiteY17" fmla="*/ 22692 h 209572"/>
                  <a:gd name="connsiteX18" fmla="*/ 101850 w 333431"/>
                  <a:gd name="connsiteY18" fmla="*/ 17358 h 209572"/>
                  <a:gd name="connsiteX19" fmla="*/ 79276 w 333431"/>
                  <a:gd name="connsiteY19" fmla="*/ 2975 h 209572"/>
                  <a:gd name="connsiteX20" fmla="*/ 61845 w 333431"/>
                  <a:gd name="connsiteY20" fmla="*/ 23 h 209572"/>
                  <a:gd name="connsiteX21" fmla="*/ 44129 w 333431"/>
                  <a:gd name="connsiteY21" fmla="*/ 2975 h 209572"/>
                  <a:gd name="connsiteX22" fmla="*/ 21459 w 333431"/>
                  <a:gd name="connsiteY22" fmla="*/ 17453 h 209572"/>
                  <a:gd name="connsiteX23" fmla="*/ 18792 w 333431"/>
                  <a:gd name="connsiteY23" fmla="*/ 22787 h 209572"/>
                  <a:gd name="connsiteX24" fmla="*/ 314 w 333431"/>
                  <a:gd name="connsiteY24" fmla="*/ 92415 h 209572"/>
                  <a:gd name="connsiteX25" fmla="*/ 7077 w 333431"/>
                  <a:gd name="connsiteY25" fmla="*/ 104036 h 209572"/>
                  <a:gd name="connsiteX26" fmla="*/ 9553 w 333431"/>
                  <a:gd name="connsiteY26" fmla="*/ 104036 h 209572"/>
                  <a:gd name="connsiteX27" fmla="*/ 19078 w 333431"/>
                  <a:gd name="connsiteY27" fmla="*/ 96987 h 209572"/>
                  <a:gd name="connsiteX28" fmla="*/ 33270 w 333431"/>
                  <a:gd name="connsiteY28" fmla="*/ 42218 h 209572"/>
                  <a:gd name="connsiteX29" fmla="*/ 33270 w 333431"/>
                  <a:gd name="connsiteY29" fmla="*/ 72222 h 209572"/>
                  <a:gd name="connsiteX30" fmla="*/ 16887 w 333431"/>
                  <a:gd name="connsiteY30" fmla="*/ 133373 h 209572"/>
                  <a:gd name="connsiteX31" fmla="*/ 33270 w 333431"/>
                  <a:gd name="connsiteY31" fmla="*/ 133373 h 209572"/>
                  <a:gd name="connsiteX32" fmla="*/ 33270 w 333431"/>
                  <a:gd name="connsiteY32" fmla="*/ 209573 h 209572"/>
                  <a:gd name="connsiteX33" fmla="*/ 52320 w 333431"/>
                  <a:gd name="connsiteY33" fmla="*/ 209573 h 209572"/>
                  <a:gd name="connsiteX34" fmla="*/ 52320 w 333431"/>
                  <a:gd name="connsiteY34" fmla="*/ 133373 h 209572"/>
                  <a:gd name="connsiteX35" fmla="*/ 71370 w 333431"/>
                  <a:gd name="connsiteY35" fmla="*/ 133373 h 209572"/>
                  <a:gd name="connsiteX36" fmla="*/ 71370 w 333431"/>
                  <a:gd name="connsiteY36" fmla="*/ 209573 h 209572"/>
                  <a:gd name="connsiteX37" fmla="*/ 90420 w 333431"/>
                  <a:gd name="connsiteY37" fmla="*/ 209573 h 209572"/>
                  <a:gd name="connsiteX38" fmla="*/ 90420 w 333431"/>
                  <a:gd name="connsiteY38" fmla="*/ 133373 h 209572"/>
                  <a:gd name="connsiteX39" fmla="*/ 106803 w 333431"/>
                  <a:gd name="connsiteY39" fmla="*/ 133373 h 209572"/>
                  <a:gd name="connsiteX40" fmla="*/ 90420 w 333431"/>
                  <a:gd name="connsiteY40" fmla="*/ 72222 h 209572"/>
                  <a:gd name="connsiteX41" fmla="*/ 90420 w 333431"/>
                  <a:gd name="connsiteY41" fmla="*/ 41647 h 209572"/>
                  <a:gd name="connsiteX42" fmla="*/ 104994 w 333431"/>
                  <a:gd name="connsiteY42" fmla="*/ 96892 h 209572"/>
                  <a:gd name="connsiteX43" fmla="*/ 116548 w 333431"/>
                  <a:gd name="connsiteY43" fmla="*/ 103816 h 209572"/>
                  <a:gd name="connsiteX44" fmla="*/ 123472 w 333431"/>
                  <a:gd name="connsiteY44" fmla="*/ 96892 h 209572"/>
                  <a:gd name="connsiteX45" fmla="*/ 138045 w 333431"/>
                  <a:gd name="connsiteY45" fmla="*/ 41647 h 209572"/>
                  <a:gd name="connsiteX46" fmla="*/ 138045 w 333431"/>
                  <a:gd name="connsiteY46" fmla="*/ 209573 h 209572"/>
                  <a:gd name="connsiteX47" fmla="*/ 157095 w 333431"/>
                  <a:gd name="connsiteY47" fmla="*/ 209573 h 209572"/>
                  <a:gd name="connsiteX48" fmla="*/ 157095 w 333431"/>
                  <a:gd name="connsiteY48" fmla="*/ 104798 h 209572"/>
                  <a:gd name="connsiteX49" fmla="*/ 176145 w 333431"/>
                  <a:gd name="connsiteY49" fmla="*/ 104798 h 209572"/>
                  <a:gd name="connsiteX50" fmla="*/ 176145 w 333431"/>
                  <a:gd name="connsiteY50" fmla="*/ 209573 h 209572"/>
                  <a:gd name="connsiteX51" fmla="*/ 195195 w 333431"/>
                  <a:gd name="connsiteY51" fmla="*/ 209573 h 209572"/>
                  <a:gd name="connsiteX52" fmla="*/ 195195 w 333431"/>
                  <a:gd name="connsiteY52" fmla="*/ 42218 h 209572"/>
                  <a:gd name="connsiteX53" fmla="*/ 209673 w 333431"/>
                  <a:gd name="connsiteY53" fmla="*/ 96892 h 209572"/>
                  <a:gd name="connsiteX54" fmla="*/ 219198 w 333431"/>
                  <a:gd name="connsiteY54" fmla="*/ 106417 h 209572"/>
                  <a:gd name="connsiteX55" fmla="*/ 228723 w 333431"/>
                  <a:gd name="connsiteY55" fmla="*/ 96892 h 209572"/>
                  <a:gd name="connsiteX56" fmla="*/ 242820 w 333431"/>
                  <a:gd name="connsiteY56" fmla="*/ 42218 h 209572"/>
                  <a:gd name="connsiteX57" fmla="*/ 242820 w 333431"/>
                  <a:gd name="connsiteY57" fmla="*/ 72222 h 209572"/>
                  <a:gd name="connsiteX58" fmla="*/ 226437 w 333431"/>
                  <a:gd name="connsiteY58" fmla="*/ 133373 h 209572"/>
                  <a:gd name="connsiteX59" fmla="*/ 242820 w 333431"/>
                  <a:gd name="connsiteY59" fmla="*/ 133373 h 209572"/>
                  <a:gd name="connsiteX60" fmla="*/ 242820 w 333431"/>
                  <a:gd name="connsiteY60" fmla="*/ 209573 h 209572"/>
                  <a:gd name="connsiteX61" fmla="*/ 261870 w 333431"/>
                  <a:gd name="connsiteY61" fmla="*/ 209573 h 209572"/>
                  <a:gd name="connsiteX62" fmla="*/ 261870 w 333431"/>
                  <a:gd name="connsiteY62" fmla="*/ 133373 h 209572"/>
                  <a:gd name="connsiteX63" fmla="*/ 280920 w 333431"/>
                  <a:gd name="connsiteY63" fmla="*/ 133373 h 209572"/>
                  <a:gd name="connsiteX64" fmla="*/ 280920 w 333431"/>
                  <a:gd name="connsiteY64" fmla="*/ 209573 h 209572"/>
                  <a:gd name="connsiteX65" fmla="*/ 299970 w 333431"/>
                  <a:gd name="connsiteY65" fmla="*/ 209573 h 209572"/>
                  <a:gd name="connsiteX66" fmla="*/ 299970 w 333431"/>
                  <a:gd name="connsiteY66" fmla="*/ 133373 h 209572"/>
                  <a:gd name="connsiteX67" fmla="*/ 316353 w 333431"/>
                  <a:gd name="connsiteY67" fmla="*/ 133373 h 209572"/>
                  <a:gd name="connsiteX68" fmla="*/ 299970 w 333431"/>
                  <a:gd name="connsiteY68" fmla="*/ 72222 h 209572"/>
                  <a:gd name="connsiteX69" fmla="*/ 299970 w 333431"/>
                  <a:gd name="connsiteY69" fmla="*/ 41647 h 209572"/>
                  <a:gd name="connsiteX70" fmla="*/ 314544 w 333431"/>
                  <a:gd name="connsiteY70" fmla="*/ 96892 h 209572"/>
                  <a:gd name="connsiteX71" fmla="*/ 324069 w 333431"/>
                  <a:gd name="connsiteY71" fmla="*/ 103940 h 209572"/>
                  <a:gd name="connsiteX72" fmla="*/ 326545 w 333431"/>
                  <a:gd name="connsiteY72" fmla="*/ 103940 h 209572"/>
                  <a:gd name="connsiteX73" fmla="*/ 333055 w 333431"/>
                  <a:gd name="connsiteY73" fmla="*/ 92147 h 209572"/>
                  <a:gd name="connsiteX74" fmla="*/ 333022 w 333431"/>
                  <a:gd name="connsiteY74" fmla="*/ 92034 h 20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33431" h="209572">
                    <a:moveTo>
                      <a:pt x="333022" y="92034"/>
                    </a:moveTo>
                    <a:lnTo>
                      <a:pt x="314639" y="22692"/>
                    </a:lnTo>
                    <a:cubicBezTo>
                      <a:pt x="314075" y="20732"/>
                      <a:pt x="313101" y="18914"/>
                      <a:pt x="311781" y="17358"/>
                    </a:cubicBezTo>
                    <a:cubicBezTo>
                      <a:pt x="305515" y="10828"/>
                      <a:pt x="297774" y="5895"/>
                      <a:pt x="289207" y="2975"/>
                    </a:cubicBezTo>
                    <a:cubicBezTo>
                      <a:pt x="283520" y="836"/>
                      <a:pt x="277468" y="-167"/>
                      <a:pt x="271395" y="23"/>
                    </a:cubicBezTo>
                    <a:cubicBezTo>
                      <a:pt x="265366" y="11"/>
                      <a:pt x="259378" y="1009"/>
                      <a:pt x="253679" y="2975"/>
                    </a:cubicBezTo>
                    <a:cubicBezTo>
                      <a:pt x="245045" y="5860"/>
                      <a:pt x="237258" y="10833"/>
                      <a:pt x="231009" y="17453"/>
                    </a:cubicBezTo>
                    <a:cubicBezTo>
                      <a:pt x="229822" y="19066"/>
                      <a:pt x="228920" y="20870"/>
                      <a:pt x="228342" y="22787"/>
                    </a:cubicBezTo>
                    <a:lnTo>
                      <a:pt x="218817" y="58220"/>
                    </a:lnTo>
                    <a:lnTo>
                      <a:pt x="209292" y="23073"/>
                    </a:lnTo>
                    <a:cubicBezTo>
                      <a:pt x="208783" y="21111"/>
                      <a:pt x="207839" y="19288"/>
                      <a:pt x="206530" y="17739"/>
                    </a:cubicBezTo>
                    <a:cubicBezTo>
                      <a:pt x="200223" y="11213"/>
                      <a:pt x="192452" y="6282"/>
                      <a:pt x="183861" y="3356"/>
                    </a:cubicBezTo>
                    <a:cubicBezTo>
                      <a:pt x="178383" y="1144"/>
                      <a:pt x="172529" y="12"/>
                      <a:pt x="166620" y="23"/>
                    </a:cubicBezTo>
                    <a:cubicBezTo>
                      <a:pt x="160593" y="27"/>
                      <a:pt x="154607" y="1025"/>
                      <a:pt x="148904" y="2975"/>
                    </a:cubicBezTo>
                    <a:cubicBezTo>
                      <a:pt x="140287" y="5838"/>
                      <a:pt x="132526" y="10815"/>
                      <a:pt x="126330" y="17453"/>
                    </a:cubicBezTo>
                    <a:cubicBezTo>
                      <a:pt x="125076" y="19038"/>
                      <a:pt x="124139" y="20849"/>
                      <a:pt x="123567" y="22787"/>
                    </a:cubicBezTo>
                    <a:lnTo>
                      <a:pt x="114233" y="57173"/>
                    </a:lnTo>
                    <a:lnTo>
                      <a:pt x="104708" y="22692"/>
                    </a:lnTo>
                    <a:cubicBezTo>
                      <a:pt x="104144" y="20732"/>
                      <a:pt x="103170" y="18914"/>
                      <a:pt x="101850" y="17358"/>
                    </a:cubicBezTo>
                    <a:cubicBezTo>
                      <a:pt x="95584" y="10828"/>
                      <a:pt x="87843" y="5895"/>
                      <a:pt x="79276" y="2975"/>
                    </a:cubicBezTo>
                    <a:cubicBezTo>
                      <a:pt x="73709" y="885"/>
                      <a:pt x="67791" y="-117"/>
                      <a:pt x="61845" y="23"/>
                    </a:cubicBezTo>
                    <a:cubicBezTo>
                      <a:pt x="55816" y="11"/>
                      <a:pt x="49828" y="1009"/>
                      <a:pt x="44129" y="2975"/>
                    </a:cubicBezTo>
                    <a:cubicBezTo>
                      <a:pt x="35495" y="5860"/>
                      <a:pt x="27708" y="10833"/>
                      <a:pt x="21459" y="17453"/>
                    </a:cubicBezTo>
                    <a:cubicBezTo>
                      <a:pt x="20272" y="19066"/>
                      <a:pt x="19370" y="20870"/>
                      <a:pt x="18792" y="22787"/>
                    </a:cubicBezTo>
                    <a:lnTo>
                      <a:pt x="314" y="92415"/>
                    </a:lnTo>
                    <a:cubicBezTo>
                      <a:pt x="-1017" y="97490"/>
                      <a:pt x="2006" y="102686"/>
                      <a:pt x="7077" y="104036"/>
                    </a:cubicBezTo>
                    <a:cubicBezTo>
                      <a:pt x="7899" y="104129"/>
                      <a:pt x="8730" y="104129"/>
                      <a:pt x="9553" y="104036"/>
                    </a:cubicBezTo>
                    <a:cubicBezTo>
                      <a:pt x="13981" y="104187"/>
                      <a:pt x="17928" y="101266"/>
                      <a:pt x="19078" y="96987"/>
                    </a:cubicBezTo>
                    <a:lnTo>
                      <a:pt x="33270" y="42218"/>
                    </a:lnTo>
                    <a:lnTo>
                      <a:pt x="33270" y="72222"/>
                    </a:lnTo>
                    <a:lnTo>
                      <a:pt x="16887" y="133373"/>
                    </a:lnTo>
                    <a:lnTo>
                      <a:pt x="33270" y="133373"/>
                    </a:lnTo>
                    <a:lnTo>
                      <a:pt x="33270" y="209573"/>
                    </a:lnTo>
                    <a:lnTo>
                      <a:pt x="52320" y="209573"/>
                    </a:lnTo>
                    <a:lnTo>
                      <a:pt x="52320" y="133373"/>
                    </a:lnTo>
                    <a:lnTo>
                      <a:pt x="71370" y="133373"/>
                    </a:lnTo>
                    <a:lnTo>
                      <a:pt x="71370" y="209573"/>
                    </a:lnTo>
                    <a:lnTo>
                      <a:pt x="90420" y="209573"/>
                    </a:lnTo>
                    <a:lnTo>
                      <a:pt x="90420" y="133373"/>
                    </a:lnTo>
                    <a:lnTo>
                      <a:pt x="106803" y="133373"/>
                    </a:lnTo>
                    <a:lnTo>
                      <a:pt x="90420" y="72222"/>
                    </a:lnTo>
                    <a:lnTo>
                      <a:pt x="90420" y="41647"/>
                    </a:lnTo>
                    <a:lnTo>
                      <a:pt x="104994" y="96892"/>
                    </a:lnTo>
                    <a:cubicBezTo>
                      <a:pt x="106273" y="101994"/>
                      <a:pt x="111446" y="105095"/>
                      <a:pt x="116548" y="103816"/>
                    </a:cubicBezTo>
                    <a:cubicBezTo>
                      <a:pt x="119956" y="102961"/>
                      <a:pt x="122618" y="100300"/>
                      <a:pt x="123472" y="96892"/>
                    </a:cubicBezTo>
                    <a:lnTo>
                      <a:pt x="138045" y="41647"/>
                    </a:lnTo>
                    <a:lnTo>
                      <a:pt x="138045" y="209573"/>
                    </a:lnTo>
                    <a:lnTo>
                      <a:pt x="157095" y="209573"/>
                    </a:lnTo>
                    <a:lnTo>
                      <a:pt x="157095" y="104798"/>
                    </a:lnTo>
                    <a:lnTo>
                      <a:pt x="176145" y="104798"/>
                    </a:lnTo>
                    <a:lnTo>
                      <a:pt x="176145" y="209573"/>
                    </a:lnTo>
                    <a:lnTo>
                      <a:pt x="195195" y="209573"/>
                    </a:lnTo>
                    <a:lnTo>
                      <a:pt x="195195" y="42218"/>
                    </a:lnTo>
                    <a:lnTo>
                      <a:pt x="209673" y="96892"/>
                    </a:lnTo>
                    <a:cubicBezTo>
                      <a:pt x="209673" y="102152"/>
                      <a:pt x="213938" y="106417"/>
                      <a:pt x="219198" y="106417"/>
                    </a:cubicBezTo>
                    <a:cubicBezTo>
                      <a:pt x="224459" y="106417"/>
                      <a:pt x="228723" y="102152"/>
                      <a:pt x="228723" y="96892"/>
                    </a:cubicBezTo>
                    <a:lnTo>
                      <a:pt x="242820" y="42218"/>
                    </a:lnTo>
                    <a:lnTo>
                      <a:pt x="242820" y="72222"/>
                    </a:lnTo>
                    <a:lnTo>
                      <a:pt x="226437" y="133373"/>
                    </a:lnTo>
                    <a:lnTo>
                      <a:pt x="242820" y="133373"/>
                    </a:lnTo>
                    <a:lnTo>
                      <a:pt x="242820" y="209573"/>
                    </a:lnTo>
                    <a:lnTo>
                      <a:pt x="261870" y="209573"/>
                    </a:lnTo>
                    <a:lnTo>
                      <a:pt x="261870" y="133373"/>
                    </a:lnTo>
                    <a:lnTo>
                      <a:pt x="280920" y="133373"/>
                    </a:lnTo>
                    <a:lnTo>
                      <a:pt x="280920" y="209573"/>
                    </a:lnTo>
                    <a:lnTo>
                      <a:pt x="299970" y="209573"/>
                    </a:lnTo>
                    <a:lnTo>
                      <a:pt x="299970" y="133373"/>
                    </a:lnTo>
                    <a:lnTo>
                      <a:pt x="316353" y="133373"/>
                    </a:lnTo>
                    <a:lnTo>
                      <a:pt x="299970" y="72222"/>
                    </a:lnTo>
                    <a:lnTo>
                      <a:pt x="299970" y="41647"/>
                    </a:lnTo>
                    <a:lnTo>
                      <a:pt x="314544" y="96892"/>
                    </a:lnTo>
                    <a:cubicBezTo>
                      <a:pt x="315693" y="101170"/>
                      <a:pt x="319640" y="104092"/>
                      <a:pt x="324069" y="103940"/>
                    </a:cubicBezTo>
                    <a:lnTo>
                      <a:pt x="326545" y="103940"/>
                    </a:lnTo>
                    <a:cubicBezTo>
                      <a:pt x="331599" y="102482"/>
                      <a:pt x="334515" y="97202"/>
                      <a:pt x="333055" y="92147"/>
                    </a:cubicBezTo>
                    <a:cubicBezTo>
                      <a:pt x="333045" y="92110"/>
                      <a:pt x="333033" y="92072"/>
                      <a:pt x="333022" y="92034"/>
                    </a:cubicBezTo>
                    <a:close/>
                  </a:path>
                </a:pathLst>
              </a:custGeom>
              <a:solidFill>
                <a:srgbClr val="063A6D"/>
              </a:solidFill>
              <a:ln w="9525" cap="flat">
                <a:noFill/>
                <a:prstDash val="solid"/>
                <a:miter/>
              </a:ln>
            </p:spPr>
            <p:txBody>
              <a:bodyPr rtlCol="0" anchor="ctr"/>
              <a:lstStyle/>
              <a:p>
                <a:endParaRPr lang="en-US" dirty="0"/>
              </a:p>
            </p:txBody>
          </p:sp>
        </p:grpSp>
      </p:grpSp>
      <p:grpSp>
        <p:nvGrpSpPr>
          <p:cNvPr id="127" name="Group 126">
            <a:extLst>
              <a:ext uri="{FF2B5EF4-FFF2-40B4-BE49-F238E27FC236}">
                <a16:creationId xmlns:a16="http://schemas.microsoft.com/office/drawing/2014/main" id="{FFB6ED32-1D59-5CE3-6BBA-B556F9B06FF7}"/>
              </a:ext>
            </a:extLst>
          </p:cNvPr>
          <p:cNvGrpSpPr/>
          <p:nvPr/>
        </p:nvGrpSpPr>
        <p:grpSpPr>
          <a:xfrm>
            <a:off x="104698" y="2629013"/>
            <a:ext cx="11864481" cy="1413137"/>
            <a:chOff x="104698" y="2629013"/>
            <a:chExt cx="11864481" cy="1413137"/>
          </a:xfrm>
        </p:grpSpPr>
        <p:grpSp>
          <p:nvGrpSpPr>
            <p:cNvPr id="88" name="Group 87">
              <a:extLst>
                <a:ext uri="{FF2B5EF4-FFF2-40B4-BE49-F238E27FC236}">
                  <a16:creationId xmlns:a16="http://schemas.microsoft.com/office/drawing/2014/main" id="{CDBED6D8-7973-06F6-1A91-F5C3B36CFE13}"/>
                </a:ext>
              </a:extLst>
            </p:cNvPr>
            <p:cNvGrpSpPr/>
            <p:nvPr/>
          </p:nvGrpSpPr>
          <p:grpSpPr>
            <a:xfrm>
              <a:off x="104698" y="2629013"/>
              <a:ext cx="11864481" cy="1413137"/>
              <a:chOff x="2978812" y="1804460"/>
              <a:chExt cx="8129993" cy="1998113"/>
            </a:xfrm>
          </p:grpSpPr>
          <p:grpSp>
            <p:nvGrpSpPr>
              <p:cNvPr id="83" name="Group 82">
                <a:extLst>
                  <a:ext uri="{FF2B5EF4-FFF2-40B4-BE49-F238E27FC236}">
                    <a16:creationId xmlns:a16="http://schemas.microsoft.com/office/drawing/2014/main" id="{0D2F6DC1-5A3D-3FDA-97A8-68C498458B6F}"/>
                  </a:ext>
                </a:extLst>
              </p:cNvPr>
              <p:cNvGrpSpPr/>
              <p:nvPr/>
            </p:nvGrpSpPr>
            <p:grpSpPr>
              <a:xfrm>
                <a:off x="2978812" y="1804460"/>
                <a:ext cx="8097061" cy="1615828"/>
                <a:chOff x="379715" y="3282245"/>
                <a:chExt cx="8485315" cy="1917914"/>
              </a:xfrm>
            </p:grpSpPr>
            <p:sp>
              <p:nvSpPr>
                <p:cNvPr id="86" name="Rounded Rectangle 85">
                  <a:extLst>
                    <a:ext uri="{FF2B5EF4-FFF2-40B4-BE49-F238E27FC236}">
                      <a16:creationId xmlns:a16="http://schemas.microsoft.com/office/drawing/2014/main" id="{E84456EE-EA65-8E14-67FE-E94011B79CF4}"/>
                    </a:ext>
                  </a:extLst>
                </p:cNvPr>
                <p:cNvSpPr/>
                <p:nvPr/>
              </p:nvSpPr>
              <p:spPr>
                <a:xfrm>
                  <a:off x="379715" y="3282245"/>
                  <a:ext cx="8485315" cy="1917914"/>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3A6D"/>
                    </a:solidFill>
                  </a:endParaRPr>
                </a:p>
              </p:txBody>
            </p:sp>
            <p:sp>
              <p:nvSpPr>
                <p:cNvPr id="87" name="Freeform: Shape 7">
                  <a:extLst>
                    <a:ext uri="{FF2B5EF4-FFF2-40B4-BE49-F238E27FC236}">
                      <a16:creationId xmlns:a16="http://schemas.microsoft.com/office/drawing/2014/main" id="{D5400071-52DC-F901-5AFB-0214106E892D}"/>
                    </a:ext>
                  </a:extLst>
                </p:cNvPr>
                <p:cNvSpPr/>
                <p:nvPr/>
              </p:nvSpPr>
              <p:spPr>
                <a:xfrm>
                  <a:off x="747436" y="3379574"/>
                  <a:ext cx="7749872" cy="1504145"/>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spcAft>
                      <a:spcPct val="10000"/>
                    </a:spcAft>
                  </a:pPr>
                  <a:endParaRPr lang="en-CA" sz="1400" kern="0" dirty="0">
                    <a:solidFill>
                      <a:srgbClr val="0076B8"/>
                    </a:solidFill>
                    <a:latin typeface="Roboto" pitchFamily="2" charset="0"/>
                    <a:ea typeface="Roboto" pitchFamily="2" charset="0"/>
                    <a:cs typeface="Roboto" panose="02000000000000000000" pitchFamily="2" charset="0"/>
                  </a:endParaRPr>
                </a:p>
              </p:txBody>
            </p:sp>
          </p:grpSp>
          <p:sp>
            <p:nvSpPr>
              <p:cNvPr id="84" name="TextBox 83">
                <a:extLst>
                  <a:ext uri="{FF2B5EF4-FFF2-40B4-BE49-F238E27FC236}">
                    <a16:creationId xmlns:a16="http://schemas.microsoft.com/office/drawing/2014/main" id="{FF300148-8E16-344A-6ECB-A5FF52B4B52E}"/>
                  </a:ext>
                </a:extLst>
              </p:cNvPr>
              <p:cNvSpPr txBox="1"/>
              <p:nvPr/>
            </p:nvSpPr>
            <p:spPr>
              <a:xfrm>
                <a:off x="3761533" y="1948696"/>
                <a:ext cx="7347272" cy="1853877"/>
              </a:xfrm>
              <a:prstGeom prst="rect">
                <a:avLst/>
              </a:prstGeom>
              <a:noFill/>
            </p:spPr>
            <p:txBody>
              <a:bodyPr wrap="square" rtlCol="0">
                <a:spAutoFit/>
              </a:bodyPr>
              <a:lstStyle/>
              <a:p>
                <a:pPr marL="0" lvl="0" indent="0" algn="l" defTabSz="889000">
                  <a:lnSpc>
                    <a:spcPct val="110000"/>
                  </a:lnSpc>
                  <a:spcBef>
                    <a:spcPct val="0"/>
                  </a:spcBef>
                  <a:spcAft>
                    <a:spcPct val="10000"/>
                  </a:spcAft>
                  <a:buNone/>
                </a:pP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Objective: </a:t>
                </a: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Asia-Pacific UN system-wide assessment of the implementation of the Global Compact for Migration – 23 objectives, 10 interdependent guiding principles – across all ESCAP subregions, ESCAP members and associate members</a:t>
                </a:r>
              </a:p>
              <a:p>
                <a:endParaRPr lang="en-US" dirty="0"/>
              </a:p>
            </p:txBody>
          </p:sp>
        </p:grpSp>
        <p:pic>
          <p:nvPicPr>
            <p:cNvPr id="81" name="Graphic 80" descr="Presentation with checklist with solid fill">
              <a:extLst>
                <a:ext uri="{FF2B5EF4-FFF2-40B4-BE49-F238E27FC236}">
                  <a16:creationId xmlns:a16="http://schemas.microsoft.com/office/drawing/2014/main" id="{7DE0F65D-5E44-AC6A-4472-F40E8CFC339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2560" y="2721936"/>
              <a:ext cx="914400" cy="914400"/>
            </a:xfrm>
            <a:prstGeom prst="rect">
              <a:avLst/>
            </a:prstGeom>
          </p:spPr>
        </p:pic>
      </p:grpSp>
      <p:grpSp>
        <p:nvGrpSpPr>
          <p:cNvPr id="125" name="Group 124">
            <a:extLst>
              <a:ext uri="{FF2B5EF4-FFF2-40B4-BE49-F238E27FC236}">
                <a16:creationId xmlns:a16="http://schemas.microsoft.com/office/drawing/2014/main" id="{B6CD316D-9D57-B209-5AE2-A843B5E9817C}"/>
              </a:ext>
            </a:extLst>
          </p:cNvPr>
          <p:cNvGrpSpPr/>
          <p:nvPr/>
        </p:nvGrpSpPr>
        <p:grpSpPr>
          <a:xfrm>
            <a:off x="104698" y="3905570"/>
            <a:ext cx="9550294" cy="1267231"/>
            <a:chOff x="104698" y="3905570"/>
            <a:chExt cx="9550294" cy="1267231"/>
          </a:xfrm>
        </p:grpSpPr>
        <p:grpSp>
          <p:nvGrpSpPr>
            <p:cNvPr id="92" name="Group 91">
              <a:extLst>
                <a:ext uri="{FF2B5EF4-FFF2-40B4-BE49-F238E27FC236}">
                  <a16:creationId xmlns:a16="http://schemas.microsoft.com/office/drawing/2014/main" id="{5A4F03C2-E7E8-96EA-980A-CFF239CF1D1B}"/>
                </a:ext>
              </a:extLst>
            </p:cNvPr>
            <p:cNvGrpSpPr/>
            <p:nvPr/>
          </p:nvGrpSpPr>
          <p:grpSpPr>
            <a:xfrm>
              <a:off x="104698" y="3905570"/>
              <a:ext cx="9550294" cy="1089587"/>
              <a:chOff x="379715" y="3282246"/>
              <a:chExt cx="8485315" cy="1917914"/>
            </a:xfrm>
          </p:grpSpPr>
          <p:sp>
            <p:nvSpPr>
              <p:cNvPr id="95" name="Rounded Rectangle 94">
                <a:extLst>
                  <a:ext uri="{FF2B5EF4-FFF2-40B4-BE49-F238E27FC236}">
                    <a16:creationId xmlns:a16="http://schemas.microsoft.com/office/drawing/2014/main" id="{F8EC8D65-B0F3-2D6D-7BDE-F433753D6287}"/>
                  </a:ext>
                </a:extLst>
              </p:cNvPr>
              <p:cNvSpPr/>
              <p:nvPr/>
            </p:nvSpPr>
            <p:spPr>
              <a:xfrm>
                <a:off x="379715" y="3282246"/>
                <a:ext cx="8485315" cy="1917914"/>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3A6D"/>
                  </a:solidFill>
                </a:endParaRPr>
              </a:p>
            </p:txBody>
          </p:sp>
          <p:sp>
            <p:nvSpPr>
              <p:cNvPr id="96" name="Freeform: Shape 7">
                <a:extLst>
                  <a:ext uri="{FF2B5EF4-FFF2-40B4-BE49-F238E27FC236}">
                    <a16:creationId xmlns:a16="http://schemas.microsoft.com/office/drawing/2014/main" id="{4335E148-F2B1-F374-609C-C6E77EA10230}"/>
                  </a:ext>
                </a:extLst>
              </p:cNvPr>
              <p:cNvSpPr/>
              <p:nvPr/>
            </p:nvSpPr>
            <p:spPr>
              <a:xfrm>
                <a:off x="747436" y="3379574"/>
                <a:ext cx="7749872" cy="1504145"/>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spcAft>
                    <a:spcPct val="10000"/>
                  </a:spcAft>
                </a:pPr>
                <a:endParaRPr lang="en-CA" sz="1400" kern="0" dirty="0">
                  <a:solidFill>
                    <a:srgbClr val="0076B8"/>
                  </a:solidFill>
                  <a:latin typeface="Roboto" pitchFamily="2" charset="0"/>
                  <a:ea typeface="Roboto" pitchFamily="2" charset="0"/>
                  <a:cs typeface="Roboto" panose="02000000000000000000" pitchFamily="2" charset="0"/>
                </a:endParaRPr>
              </a:p>
            </p:txBody>
          </p:sp>
        </p:grpSp>
        <p:sp>
          <p:nvSpPr>
            <p:cNvPr id="93" name="TextBox 92">
              <a:extLst>
                <a:ext uri="{FF2B5EF4-FFF2-40B4-BE49-F238E27FC236}">
                  <a16:creationId xmlns:a16="http://schemas.microsoft.com/office/drawing/2014/main" id="{D475E8F9-AF4C-D3EF-60CD-22432DB57576}"/>
                </a:ext>
              </a:extLst>
            </p:cNvPr>
            <p:cNvSpPr txBox="1"/>
            <p:nvPr/>
          </p:nvSpPr>
          <p:spPr>
            <a:xfrm>
              <a:off x="1272867" y="4166372"/>
              <a:ext cx="7952582" cy="1006429"/>
            </a:xfrm>
            <a:prstGeom prst="rect">
              <a:avLst/>
            </a:prstGeom>
            <a:noFill/>
          </p:spPr>
          <p:txBody>
            <a:bodyPr wrap="square" rtlCol="0">
              <a:spAutoFit/>
            </a:bodyPr>
            <a:lstStyle/>
            <a:p>
              <a:pPr marL="0" lvl="0" indent="0" algn="l" defTabSz="711200">
                <a:lnSpc>
                  <a:spcPct val="110000"/>
                </a:lnSpc>
                <a:spcBef>
                  <a:spcPct val="0"/>
                </a:spcBef>
                <a:spcAft>
                  <a:spcPct val="10000"/>
                </a:spcAft>
                <a:buNone/>
              </a:pP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Time frame</a:t>
              </a:r>
              <a:r>
                <a:rPr lang="en-US" sz="1800" b="0" kern="0" dirty="0">
                  <a:solidFill>
                    <a:srgbClr val="0076B8"/>
                  </a:solidFill>
                  <a:latin typeface="Roboto" panose="02000000000000000000" pitchFamily="2" charset="0"/>
                  <a:ea typeface="Roboto" panose="02000000000000000000" pitchFamily="2" charset="0"/>
                  <a:cs typeface="Roboto" panose="02000000000000000000" pitchFamily="2" charset="0"/>
                </a:rPr>
                <a:t>: </a:t>
              </a: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2020-2024 (taking stock since the Asia-Pacific Migration Report 2020)</a:t>
              </a:r>
            </a:p>
            <a:p>
              <a:endParaRPr lang="en-US" dirty="0"/>
            </a:p>
          </p:txBody>
        </p:sp>
        <p:pic>
          <p:nvPicPr>
            <p:cNvPr id="94" name="Graphic 93" descr="Clock with solid fill">
              <a:extLst>
                <a:ext uri="{FF2B5EF4-FFF2-40B4-BE49-F238E27FC236}">
                  <a16:creationId xmlns:a16="http://schemas.microsoft.com/office/drawing/2014/main" id="{0F968638-B56B-AA0E-B4AC-DA97D468947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2281" y="4040996"/>
              <a:ext cx="914400" cy="914400"/>
            </a:xfrm>
            <a:prstGeom prst="rect">
              <a:avLst/>
            </a:prstGeom>
          </p:spPr>
        </p:pic>
      </p:grpSp>
      <p:grpSp>
        <p:nvGrpSpPr>
          <p:cNvPr id="126" name="Group 125">
            <a:extLst>
              <a:ext uri="{FF2B5EF4-FFF2-40B4-BE49-F238E27FC236}">
                <a16:creationId xmlns:a16="http://schemas.microsoft.com/office/drawing/2014/main" id="{B6EB598C-8AFB-6039-37E8-FF394DA91E73}"/>
              </a:ext>
            </a:extLst>
          </p:cNvPr>
          <p:cNvGrpSpPr/>
          <p:nvPr/>
        </p:nvGrpSpPr>
        <p:grpSpPr>
          <a:xfrm>
            <a:off x="104698" y="1428290"/>
            <a:ext cx="11803640" cy="1156823"/>
            <a:chOff x="104698" y="1428290"/>
            <a:chExt cx="11803640" cy="1156823"/>
          </a:xfrm>
        </p:grpSpPr>
        <p:grpSp>
          <p:nvGrpSpPr>
            <p:cNvPr id="27" name="Group 26">
              <a:extLst>
                <a:ext uri="{FF2B5EF4-FFF2-40B4-BE49-F238E27FC236}">
                  <a16:creationId xmlns:a16="http://schemas.microsoft.com/office/drawing/2014/main" id="{BC2117D6-D904-7F55-336E-0D600B415328}"/>
                </a:ext>
              </a:extLst>
            </p:cNvPr>
            <p:cNvGrpSpPr/>
            <p:nvPr/>
          </p:nvGrpSpPr>
          <p:grpSpPr>
            <a:xfrm>
              <a:off x="104698" y="1428290"/>
              <a:ext cx="11803640" cy="1066937"/>
              <a:chOff x="379715" y="3282246"/>
              <a:chExt cx="8485315" cy="1917914"/>
            </a:xfrm>
          </p:grpSpPr>
          <p:sp>
            <p:nvSpPr>
              <p:cNvPr id="28" name="Rounded Rectangle 27">
                <a:extLst>
                  <a:ext uri="{FF2B5EF4-FFF2-40B4-BE49-F238E27FC236}">
                    <a16:creationId xmlns:a16="http://schemas.microsoft.com/office/drawing/2014/main" id="{9A4BC40D-EF3D-15F6-DF20-BAD74C6E20FB}"/>
                  </a:ext>
                </a:extLst>
              </p:cNvPr>
              <p:cNvSpPr/>
              <p:nvPr/>
            </p:nvSpPr>
            <p:spPr>
              <a:xfrm>
                <a:off x="379715" y="3282246"/>
                <a:ext cx="8485315" cy="1917914"/>
              </a:xfrm>
              <a:prstGeom prst="roundRect">
                <a:avLst/>
              </a:prstGeom>
              <a:solidFill>
                <a:srgbClr val="EFEFEF"/>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63A6D"/>
                  </a:solidFill>
                </a:endParaRPr>
              </a:p>
            </p:txBody>
          </p:sp>
          <p:sp>
            <p:nvSpPr>
              <p:cNvPr id="29" name="Freeform: Shape 7">
                <a:extLst>
                  <a:ext uri="{FF2B5EF4-FFF2-40B4-BE49-F238E27FC236}">
                    <a16:creationId xmlns:a16="http://schemas.microsoft.com/office/drawing/2014/main" id="{8B871B7D-2876-8CC4-1A18-DC8712EA8D95}"/>
                  </a:ext>
                </a:extLst>
              </p:cNvPr>
              <p:cNvSpPr/>
              <p:nvPr/>
            </p:nvSpPr>
            <p:spPr>
              <a:xfrm>
                <a:off x="747436" y="3379574"/>
                <a:ext cx="7749872" cy="1504145"/>
              </a:xfrm>
              <a:custGeom>
                <a:avLst/>
                <a:gdLst>
                  <a:gd name="connsiteX0" fmla="*/ 0 w 7908427"/>
                  <a:gd name="connsiteY0" fmla="*/ 0 h 1053920"/>
                  <a:gd name="connsiteX1" fmla="*/ 7908427 w 7908427"/>
                  <a:gd name="connsiteY1" fmla="*/ 0 h 1053920"/>
                  <a:gd name="connsiteX2" fmla="*/ 7908427 w 7908427"/>
                  <a:gd name="connsiteY2" fmla="*/ 1053920 h 1053920"/>
                  <a:gd name="connsiteX3" fmla="*/ 0 w 7908427"/>
                  <a:gd name="connsiteY3" fmla="*/ 1053920 h 1053920"/>
                  <a:gd name="connsiteX4" fmla="*/ 0 w 7908427"/>
                  <a:gd name="connsiteY4" fmla="*/ 0 h 10539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8427" h="1053920">
                    <a:moveTo>
                      <a:pt x="0" y="0"/>
                    </a:moveTo>
                    <a:lnTo>
                      <a:pt x="7908427" y="0"/>
                    </a:lnTo>
                    <a:lnTo>
                      <a:pt x="7908427" y="1053920"/>
                    </a:lnTo>
                    <a:lnTo>
                      <a:pt x="0" y="105392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0320" tIns="20320" rIns="20320" bIns="20320" numCol="1" spcCol="1270" anchor="ctr" anchorCtr="0">
                <a:noAutofit/>
              </a:bodyPr>
              <a:lstStyle/>
              <a:p>
                <a:pPr defTabSz="711200">
                  <a:lnSpc>
                    <a:spcPct val="150000"/>
                  </a:lnSpc>
                  <a:spcBef>
                    <a:spcPct val="0"/>
                  </a:spcBef>
                  <a:spcAft>
                    <a:spcPct val="10000"/>
                  </a:spcAft>
                </a:pPr>
                <a:endParaRPr lang="en-CA" sz="1400" kern="0" dirty="0">
                  <a:solidFill>
                    <a:srgbClr val="0076B8"/>
                  </a:solidFill>
                  <a:latin typeface="Roboto" pitchFamily="2" charset="0"/>
                  <a:ea typeface="Roboto" pitchFamily="2" charset="0"/>
                  <a:cs typeface="Roboto" panose="02000000000000000000" pitchFamily="2" charset="0"/>
                </a:endParaRPr>
              </a:p>
            </p:txBody>
          </p:sp>
        </p:grpSp>
        <p:sp>
          <p:nvSpPr>
            <p:cNvPr id="30" name="TextBox 29">
              <a:extLst>
                <a:ext uri="{FF2B5EF4-FFF2-40B4-BE49-F238E27FC236}">
                  <a16:creationId xmlns:a16="http://schemas.microsoft.com/office/drawing/2014/main" id="{DD2B6E6B-C207-4EC8-99B5-787B795649BC}"/>
                </a:ext>
              </a:extLst>
            </p:cNvPr>
            <p:cNvSpPr txBox="1"/>
            <p:nvPr/>
          </p:nvSpPr>
          <p:spPr>
            <a:xfrm>
              <a:off x="1229945" y="1578684"/>
              <a:ext cx="10594706" cy="1006429"/>
            </a:xfrm>
            <a:prstGeom prst="rect">
              <a:avLst/>
            </a:prstGeom>
            <a:noFill/>
          </p:spPr>
          <p:txBody>
            <a:bodyPr wrap="square" rtlCol="0">
              <a:spAutoFit/>
            </a:bodyPr>
            <a:lstStyle/>
            <a:p>
              <a:pPr marL="0" lvl="0" indent="0" algn="l" defTabSz="711200">
                <a:lnSpc>
                  <a:spcPct val="110000"/>
                </a:lnSpc>
                <a:spcBef>
                  <a:spcPct val="0"/>
                </a:spcBef>
                <a:spcAft>
                  <a:spcPct val="10000"/>
                </a:spcAft>
                <a:buNone/>
              </a:pPr>
              <a:r>
                <a:rPr lang="en-US" b="1" kern="0" dirty="0">
                  <a:solidFill>
                    <a:srgbClr val="063A6D"/>
                  </a:solidFill>
                  <a:latin typeface="Roboto" panose="02000000000000000000" pitchFamily="2" charset="0"/>
                  <a:ea typeface="Roboto" panose="02000000000000000000" pitchFamily="2" charset="0"/>
                  <a:cs typeface="Roboto" panose="02000000000000000000" pitchFamily="2" charset="0"/>
                </a:rPr>
                <a:t>Purpose: </a:t>
              </a:r>
              <a:r>
                <a:rPr lang="en-US" sz="1800" kern="0" dirty="0">
                  <a:solidFill>
                    <a:srgbClr val="063A6D"/>
                  </a:solidFill>
                  <a:latin typeface="Roboto" panose="02000000000000000000" pitchFamily="2" charset="0"/>
                  <a:ea typeface="Roboto" panose="02000000000000000000" pitchFamily="2" charset="0"/>
                  <a:cs typeface="Roboto" panose="02000000000000000000" pitchFamily="2" charset="0"/>
                </a:rPr>
                <a:t>Evidence base for the Second Asia-Pacific Regional Review of Implementation of the Global Compact for Migration (GCM) in 2025</a:t>
              </a:r>
            </a:p>
            <a:p>
              <a:endParaRPr lang="en-US" dirty="0"/>
            </a:p>
          </p:txBody>
        </p:sp>
        <p:pic>
          <p:nvPicPr>
            <p:cNvPr id="98" name="Graphic 97" descr="Bullseye with solid fill">
              <a:extLst>
                <a:ext uri="{FF2B5EF4-FFF2-40B4-BE49-F238E27FC236}">
                  <a16:creationId xmlns:a16="http://schemas.microsoft.com/office/drawing/2014/main" id="{392219F9-3B3B-00D0-443F-FDF286270AD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32560" y="1438039"/>
              <a:ext cx="914400" cy="914400"/>
            </a:xfrm>
            <a:prstGeom prst="rect">
              <a:avLst/>
            </a:prstGeom>
          </p:spPr>
        </p:pic>
      </p:grpSp>
      <p:sp>
        <p:nvSpPr>
          <p:cNvPr id="5" name="TextBox 4">
            <a:extLst>
              <a:ext uri="{FF2B5EF4-FFF2-40B4-BE49-F238E27FC236}">
                <a16:creationId xmlns:a16="http://schemas.microsoft.com/office/drawing/2014/main" id="{FD295E74-C446-2F85-0D7C-1B417FA7F12E}"/>
              </a:ext>
            </a:extLst>
          </p:cNvPr>
          <p:cNvSpPr txBox="1"/>
          <p:nvPr/>
        </p:nvSpPr>
        <p:spPr>
          <a:xfrm>
            <a:off x="548143" y="809791"/>
            <a:ext cx="10854457" cy="677108"/>
          </a:xfrm>
          <a:prstGeom prst="rect">
            <a:avLst/>
          </a:prstGeom>
          <a:noFill/>
        </p:spPr>
        <p:txBody>
          <a:bodyPr wrap="square" rtlCol="0">
            <a:spAutoFit/>
          </a:bodyPr>
          <a:lstStyle/>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Asia-Pacific Migration Report 2024</a:t>
            </a:r>
            <a:endParaRPr lang="en-US"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endParaRPr lang="en-CA" kern="0" dirty="0">
              <a:solidFill>
                <a:srgbClr val="063A6D"/>
              </a:solidFill>
              <a:latin typeface="Calibri Light" panose="020F0302020204030204" pitchFamily="34" charset="0"/>
              <a:ea typeface="Roboto" panose="02000000000000000000" pitchFamily="2" charset="0"/>
              <a:cs typeface="Calibri Light" panose="020F0302020204030204" pitchFamily="34" charset="0"/>
            </a:endParaRPr>
          </a:p>
        </p:txBody>
      </p:sp>
    </p:spTree>
    <p:extLst>
      <p:ext uri="{BB962C8B-B14F-4D97-AF65-F5344CB8AC3E}">
        <p14:creationId xmlns:p14="http://schemas.microsoft.com/office/powerpoint/2010/main" val="1702055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2F2BB-40C8-7507-BCB4-44E59D2DAC67}"/>
            </a:ext>
          </a:extLst>
        </p:cNvPr>
        <p:cNvGrpSpPr/>
        <p:nvPr/>
      </p:nvGrpSpPr>
      <p:grpSpPr>
        <a:xfrm>
          <a:off x="0" y="0"/>
          <a:ext cx="0" cy="0"/>
          <a:chOff x="0" y="0"/>
          <a:chExt cx="0" cy="0"/>
        </a:xfrm>
      </p:grpSpPr>
      <p:grpSp>
        <p:nvGrpSpPr>
          <p:cNvPr id="17" name="Group 16">
            <a:extLst>
              <a:ext uri="{FF2B5EF4-FFF2-40B4-BE49-F238E27FC236}">
                <a16:creationId xmlns:a16="http://schemas.microsoft.com/office/drawing/2014/main" id="{B4BD3241-7B03-7FD7-7B59-B493F4D39943}"/>
              </a:ext>
            </a:extLst>
          </p:cNvPr>
          <p:cNvGrpSpPr/>
          <p:nvPr/>
        </p:nvGrpSpPr>
        <p:grpSpPr>
          <a:xfrm>
            <a:off x="327023" y="181702"/>
            <a:ext cx="11781806" cy="628089"/>
            <a:chOff x="192656" y="36089"/>
            <a:chExt cx="11781806" cy="628089"/>
          </a:xfrm>
        </p:grpSpPr>
        <p:pic>
          <p:nvPicPr>
            <p:cNvPr id="18" name="Picture 17" descr="A close-up of a logo&#10;&#10;Description automatically generated">
              <a:extLst>
                <a:ext uri="{FF2B5EF4-FFF2-40B4-BE49-F238E27FC236}">
                  <a16:creationId xmlns:a16="http://schemas.microsoft.com/office/drawing/2014/main" id="{135FAFB1-84A3-2FEC-3695-ECB5057F27BF}"/>
                </a:ext>
              </a:extLst>
            </p:cNvPr>
            <p:cNvPicPr>
              <a:picLocks noChangeAspect="1"/>
            </p:cNvPicPr>
            <p:nvPr/>
          </p:nvPicPr>
          <p:blipFill>
            <a:blip r:embed="rId3"/>
            <a:stretch>
              <a:fillRect/>
            </a:stretch>
          </p:blipFill>
          <p:spPr>
            <a:xfrm>
              <a:off x="9872490" y="36089"/>
              <a:ext cx="2101972" cy="592736"/>
            </a:xfrm>
            <a:prstGeom prst="rect">
              <a:avLst/>
            </a:prstGeom>
          </p:spPr>
        </p:pic>
        <p:pic>
          <p:nvPicPr>
            <p:cNvPr id="19" name="Picture 18" descr="A blue and black logo&#10;&#10;Description automatically generated">
              <a:extLst>
                <a:ext uri="{FF2B5EF4-FFF2-40B4-BE49-F238E27FC236}">
                  <a16:creationId xmlns:a16="http://schemas.microsoft.com/office/drawing/2014/main" id="{A1C8D00E-2771-88AA-7965-342B0887D889}"/>
                </a:ext>
              </a:extLst>
            </p:cNvPr>
            <p:cNvPicPr>
              <a:picLocks noChangeAspect="1"/>
            </p:cNvPicPr>
            <p:nvPr/>
          </p:nvPicPr>
          <p:blipFill>
            <a:blip r:embed="rId4"/>
            <a:stretch>
              <a:fillRect/>
            </a:stretch>
          </p:blipFill>
          <p:spPr>
            <a:xfrm>
              <a:off x="192656" y="36089"/>
              <a:ext cx="1894936" cy="592000"/>
            </a:xfrm>
            <a:prstGeom prst="rect">
              <a:avLst/>
            </a:prstGeom>
          </p:spPr>
        </p:pic>
        <p:pic>
          <p:nvPicPr>
            <p:cNvPr id="20" name="Picture 19" descr="A close-up of a logo&#10;&#10;Description automatically generated">
              <a:extLst>
                <a:ext uri="{FF2B5EF4-FFF2-40B4-BE49-F238E27FC236}">
                  <a16:creationId xmlns:a16="http://schemas.microsoft.com/office/drawing/2014/main" id="{4C559AC9-9A55-17D4-A5D0-8453E5A29BB4}"/>
                </a:ext>
              </a:extLst>
            </p:cNvPr>
            <p:cNvPicPr>
              <a:picLocks noChangeAspect="1"/>
            </p:cNvPicPr>
            <p:nvPr/>
          </p:nvPicPr>
          <p:blipFill>
            <a:blip r:embed="rId5"/>
            <a:stretch>
              <a:fillRect/>
            </a:stretch>
          </p:blipFill>
          <p:spPr>
            <a:xfrm>
              <a:off x="5272575" y="36089"/>
              <a:ext cx="1136860" cy="628089"/>
            </a:xfrm>
            <a:prstGeom prst="rect">
              <a:avLst/>
            </a:prstGeom>
          </p:spPr>
        </p:pic>
      </p:grpSp>
      <p:sp>
        <p:nvSpPr>
          <p:cNvPr id="3" name="TextBox 2">
            <a:extLst>
              <a:ext uri="{FF2B5EF4-FFF2-40B4-BE49-F238E27FC236}">
                <a16:creationId xmlns:a16="http://schemas.microsoft.com/office/drawing/2014/main" id="{CE44144C-0604-D151-83D2-D48A23FC3FC4}"/>
              </a:ext>
            </a:extLst>
          </p:cNvPr>
          <p:cNvSpPr txBox="1"/>
          <p:nvPr/>
        </p:nvSpPr>
        <p:spPr>
          <a:xfrm>
            <a:off x="548143" y="809791"/>
            <a:ext cx="10854457" cy="677108"/>
          </a:xfrm>
          <a:prstGeom prst="rect">
            <a:avLst/>
          </a:prstGeom>
          <a:noFill/>
        </p:spPr>
        <p:txBody>
          <a:bodyPr wrap="square" rtlCol="0">
            <a:spAutoFit/>
          </a:bodyPr>
          <a:lstStyle/>
          <a:p>
            <a:pPr algn="ctr"/>
            <a:r>
              <a:rPr lang="en-US" sz="2000" b="1" kern="0" dirty="0">
                <a:solidFill>
                  <a:srgbClr val="063A6D"/>
                </a:solidFill>
                <a:latin typeface="Roboto" panose="02000000000000000000" pitchFamily="2" charset="0"/>
                <a:ea typeface="Roboto" panose="02000000000000000000" pitchFamily="2" charset="0"/>
                <a:cs typeface="Roboto" panose="02000000000000000000" pitchFamily="2" charset="0"/>
              </a:rPr>
              <a:t>Asia-Pacific Migration Report 2024</a:t>
            </a:r>
            <a:endParaRPr lang="en-US" kern="0" dirty="0">
              <a:solidFill>
                <a:srgbClr val="063A6D"/>
              </a:solidFill>
              <a:latin typeface="Roboto" panose="02000000000000000000" pitchFamily="2" charset="0"/>
              <a:ea typeface="Roboto" panose="02000000000000000000" pitchFamily="2" charset="0"/>
              <a:cs typeface="Roboto" panose="02000000000000000000" pitchFamily="2" charset="0"/>
            </a:endParaRPr>
          </a:p>
          <a:p>
            <a:endParaRPr lang="en-CA" kern="0" dirty="0">
              <a:solidFill>
                <a:srgbClr val="063A6D"/>
              </a:solidFill>
              <a:latin typeface="Calibri Light" panose="020F0302020204030204" pitchFamily="34" charset="0"/>
              <a:ea typeface="Roboto" panose="02000000000000000000" pitchFamily="2" charset="0"/>
              <a:cs typeface="Calibri Light" panose="020F0302020204030204" pitchFamily="34" charset="0"/>
            </a:endParaRPr>
          </a:p>
        </p:txBody>
      </p:sp>
      <p:sp>
        <p:nvSpPr>
          <p:cNvPr id="7" name="Rounded Rectangle 37">
            <a:extLst>
              <a:ext uri="{FF2B5EF4-FFF2-40B4-BE49-F238E27FC236}">
                <a16:creationId xmlns:a16="http://schemas.microsoft.com/office/drawing/2014/main" id="{C8EFC04B-468C-EA05-1D9B-A80D6E98A50E}"/>
              </a:ext>
            </a:extLst>
          </p:cNvPr>
          <p:cNvSpPr/>
          <p:nvPr/>
        </p:nvSpPr>
        <p:spPr>
          <a:xfrm>
            <a:off x="2937758" y="1798901"/>
            <a:ext cx="1647282" cy="3149469"/>
          </a:xfrm>
          <a:prstGeom prst="roundRect">
            <a:avLst/>
          </a:prstGeom>
          <a:blipFill>
            <a:blip r:embed="rId6"/>
            <a:srcRect/>
            <a:stretch>
              <a:fillRect l="-2723" r="-1252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8" name="Rounded Rectangle 38">
            <a:extLst>
              <a:ext uri="{FF2B5EF4-FFF2-40B4-BE49-F238E27FC236}">
                <a16:creationId xmlns:a16="http://schemas.microsoft.com/office/drawing/2014/main" id="{5F71BED5-2927-DDB7-DA81-6D08D1C0479E}"/>
              </a:ext>
            </a:extLst>
          </p:cNvPr>
          <p:cNvSpPr/>
          <p:nvPr/>
        </p:nvSpPr>
        <p:spPr>
          <a:xfrm>
            <a:off x="4746994" y="1798901"/>
            <a:ext cx="1647282" cy="3149469"/>
          </a:xfrm>
          <a:prstGeom prst="roundRect">
            <a:avLst/>
          </a:prstGeom>
          <a:blipFill>
            <a:blip r:embed="rId7"/>
            <a:srcRect/>
            <a:stretch>
              <a:fillRect l="-6115" r="-8647"/>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9" name="Rounded Rectangle 39">
            <a:extLst>
              <a:ext uri="{FF2B5EF4-FFF2-40B4-BE49-F238E27FC236}">
                <a16:creationId xmlns:a16="http://schemas.microsoft.com/office/drawing/2014/main" id="{6192D3D7-E82A-05F5-ABC0-AB771F4C91F2}"/>
              </a:ext>
            </a:extLst>
          </p:cNvPr>
          <p:cNvSpPr/>
          <p:nvPr/>
        </p:nvSpPr>
        <p:spPr>
          <a:xfrm>
            <a:off x="6556230" y="1798901"/>
            <a:ext cx="1647282" cy="3149469"/>
          </a:xfrm>
          <a:prstGeom prst="roundRect">
            <a:avLst/>
          </a:prstGeom>
          <a:blipFill>
            <a:blip r:embed="rId8"/>
            <a:srcRect/>
            <a:stretch>
              <a:fillRect l="-4675" r="-959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10" name="Rounded Rectangle 40">
            <a:extLst>
              <a:ext uri="{FF2B5EF4-FFF2-40B4-BE49-F238E27FC236}">
                <a16:creationId xmlns:a16="http://schemas.microsoft.com/office/drawing/2014/main" id="{A1655B32-D287-BAD0-E230-AADD06C8A67E}"/>
              </a:ext>
            </a:extLst>
          </p:cNvPr>
          <p:cNvSpPr/>
          <p:nvPr/>
        </p:nvSpPr>
        <p:spPr>
          <a:xfrm>
            <a:off x="8355150" y="1798901"/>
            <a:ext cx="1647282" cy="3149469"/>
          </a:xfrm>
          <a:prstGeom prst="roundRect">
            <a:avLst/>
          </a:prstGeom>
          <a:blipFill>
            <a:blip r:embed="rId9"/>
            <a:srcRect/>
            <a:stretch>
              <a:fillRect l="-4231" r="-1004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pic>
        <p:nvPicPr>
          <p:cNvPr id="11" name="Graphic 10" descr="Open book outline">
            <a:extLst>
              <a:ext uri="{FF2B5EF4-FFF2-40B4-BE49-F238E27FC236}">
                <a16:creationId xmlns:a16="http://schemas.microsoft.com/office/drawing/2014/main" id="{0B088512-3E18-F431-18E0-51AB0F4253F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83507" y="4677607"/>
            <a:ext cx="802903" cy="802903"/>
          </a:xfrm>
          <a:prstGeom prst="rect">
            <a:avLst/>
          </a:prstGeom>
        </p:spPr>
      </p:pic>
      <p:cxnSp>
        <p:nvCxnSpPr>
          <p:cNvPr id="12" name="Straight Connector 11">
            <a:extLst>
              <a:ext uri="{FF2B5EF4-FFF2-40B4-BE49-F238E27FC236}">
                <a16:creationId xmlns:a16="http://schemas.microsoft.com/office/drawing/2014/main" id="{B1DC29C5-A045-98A5-D5B4-D9C57ED9F637}"/>
              </a:ext>
            </a:extLst>
          </p:cNvPr>
          <p:cNvCxnSpPr>
            <a:cxnSpLocks/>
          </p:cNvCxnSpPr>
          <p:nvPr/>
        </p:nvCxnSpPr>
        <p:spPr>
          <a:xfrm>
            <a:off x="1008646" y="5066625"/>
            <a:ext cx="10733435" cy="0"/>
          </a:xfrm>
          <a:prstGeom prst="line">
            <a:avLst/>
          </a:prstGeom>
          <a:ln w="38100">
            <a:solidFill>
              <a:srgbClr val="063A6D"/>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6B6C53E-5AC3-A096-62E5-0B94320DCAED}"/>
              </a:ext>
            </a:extLst>
          </p:cNvPr>
          <p:cNvSpPr txBox="1"/>
          <p:nvPr/>
        </p:nvSpPr>
        <p:spPr>
          <a:xfrm>
            <a:off x="3153899" y="5141743"/>
            <a:ext cx="1215001" cy="369177"/>
          </a:xfrm>
          <a:prstGeom prst="rect">
            <a:avLst/>
          </a:prstGeom>
          <a:noFill/>
        </p:spPr>
        <p:txBody>
          <a:bodyPr wrap="square" rtlCol="0">
            <a:spAutoFit/>
          </a:bodyPr>
          <a:lstStyle/>
          <a:p>
            <a:r>
              <a:rPr lang="en-US" b="1" dirty="0">
                <a:solidFill>
                  <a:srgbClr val="063A6D"/>
                </a:solidFill>
                <a:latin typeface="Roboto" panose="02000000000000000000" pitchFamily="2" charset="0"/>
                <a:ea typeface="Roboto" panose="02000000000000000000" pitchFamily="2" charset="0"/>
                <a:cs typeface="Roboto" panose="02000000000000000000" pitchFamily="2" charset="0"/>
              </a:rPr>
              <a:t>Chapter 2</a:t>
            </a:r>
          </a:p>
        </p:txBody>
      </p:sp>
      <p:sp>
        <p:nvSpPr>
          <p:cNvPr id="14" name="TextBox 13">
            <a:extLst>
              <a:ext uri="{FF2B5EF4-FFF2-40B4-BE49-F238E27FC236}">
                <a16:creationId xmlns:a16="http://schemas.microsoft.com/office/drawing/2014/main" id="{A72F908B-A9E0-4083-5423-3472A3525AE7}"/>
              </a:ext>
            </a:extLst>
          </p:cNvPr>
          <p:cNvSpPr txBox="1"/>
          <p:nvPr/>
        </p:nvSpPr>
        <p:spPr>
          <a:xfrm>
            <a:off x="4963135" y="5141685"/>
            <a:ext cx="1215001" cy="369293"/>
          </a:xfrm>
          <a:prstGeom prst="rect">
            <a:avLst/>
          </a:prstGeom>
          <a:noFill/>
        </p:spPr>
        <p:txBody>
          <a:bodyPr wrap="square" rtlCol="0">
            <a:spAutoFit/>
          </a:bodyPr>
          <a:lstStyle/>
          <a:p>
            <a:r>
              <a:rPr lang="en-US" b="1" dirty="0">
                <a:solidFill>
                  <a:srgbClr val="063A6D"/>
                </a:solidFill>
                <a:latin typeface="Roboto" panose="02000000000000000000" pitchFamily="2" charset="0"/>
                <a:ea typeface="Roboto" panose="02000000000000000000" pitchFamily="2" charset="0"/>
                <a:cs typeface="Roboto" panose="02000000000000000000" pitchFamily="2" charset="0"/>
              </a:rPr>
              <a:t>Chapter 3</a:t>
            </a:r>
          </a:p>
        </p:txBody>
      </p:sp>
      <p:sp>
        <p:nvSpPr>
          <p:cNvPr id="15" name="TextBox 14">
            <a:extLst>
              <a:ext uri="{FF2B5EF4-FFF2-40B4-BE49-F238E27FC236}">
                <a16:creationId xmlns:a16="http://schemas.microsoft.com/office/drawing/2014/main" id="{6A170855-3884-323A-790E-5E86BA726643}"/>
              </a:ext>
            </a:extLst>
          </p:cNvPr>
          <p:cNvSpPr txBox="1"/>
          <p:nvPr/>
        </p:nvSpPr>
        <p:spPr>
          <a:xfrm>
            <a:off x="6772371" y="5141698"/>
            <a:ext cx="1215001" cy="369267"/>
          </a:xfrm>
          <a:prstGeom prst="rect">
            <a:avLst/>
          </a:prstGeom>
          <a:noFill/>
        </p:spPr>
        <p:txBody>
          <a:bodyPr wrap="square" rtlCol="0">
            <a:spAutoFit/>
          </a:bodyPr>
          <a:lstStyle/>
          <a:p>
            <a:r>
              <a:rPr lang="en-US" b="1" dirty="0">
                <a:solidFill>
                  <a:srgbClr val="063A6D"/>
                </a:solidFill>
                <a:latin typeface="Roboto" panose="02000000000000000000" pitchFamily="2" charset="0"/>
                <a:ea typeface="Roboto" panose="02000000000000000000" pitchFamily="2" charset="0"/>
                <a:cs typeface="Roboto" panose="02000000000000000000" pitchFamily="2" charset="0"/>
              </a:rPr>
              <a:t>Chapter 4</a:t>
            </a:r>
          </a:p>
        </p:txBody>
      </p:sp>
      <p:sp>
        <p:nvSpPr>
          <p:cNvPr id="16" name="TextBox 15">
            <a:extLst>
              <a:ext uri="{FF2B5EF4-FFF2-40B4-BE49-F238E27FC236}">
                <a16:creationId xmlns:a16="http://schemas.microsoft.com/office/drawing/2014/main" id="{481AEF0B-DEA7-7758-8691-83519BAB1FA3}"/>
              </a:ext>
            </a:extLst>
          </p:cNvPr>
          <p:cNvSpPr txBox="1"/>
          <p:nvPr/>
        </p:nvSpPr>
        <p:spPr>
          <a:xfrm>
            <a:off x="8571291" y="5141712"/>
            <a:ext cx="1215001" cy="369238"/>
          </a:xfrm>
          <a:prstGeom prst="rect">
            <a:avLst/>
          </a:prstGeom>
          <a:noFill/>
        </p:spPr>
        <p:txBody>
          <a:bodyPr wrap="square" rtlCol="0">
            <a:spAutoFit/>
          </a:bodyPr>
          <a:lstStyle/>
          <a:p>
            <a:r>
              <a:rPr lang="en-US" b="1" dirty="0">
                <a:solidFill>
                  <a:srgbClr val="063A6D"/>
                </a:solidFill>
                <a:latin typeface="Roboto" panose="02000000000000000000" pitchFamily="2" charset="0"/>
                <a:ea typeface="Roboto" panose="02000000000000000000" pitchFamily="2" charset="0"/>
                <a:cs typeface="Roboto" panose="02000000000000000000" pitchFamily="2" charset="0"/>
              </a:rPr>
              <a:t>Chapter 5</a:t>
            </a:r>
          </a:p>
        </p:txBody>
      </p:sp>
      <p:sp>
        <p:nvSpPr>
          <p:cNvPr id="26" name="TextBox 25">
            <a:extLst>
              <a:ext uri="{FF2B5EF4-FFF2-40B4-BE49-F238E27FC236}">
                <a16:creationId xmlns:a16="http://schemas.microsoft.com/office/drawing/2014/main" id="{89A8C5CC-79C7-5837-62ED-14960AC42FD7}"/>
              </a:ext>
            </a:extLst>
          </p:cNvPr>
          <p:cNvSpPr txBox="1"/>
          <p:nvPr/>
        </p:nvSpPr>
        <p:spPr>
          <a:xfrm>
            <a:off x="151975" y="1348871"/>
            <a:ext cx="11864977" cy="346762"/>
          </a:xfrm>
          <a:prstGeom prst="rect">
            <a:avLst/>
          </a:prstGeom>
          <a:noFill/>
        </p:spPr>
        <p:txBody>
          <a:bodyPr wrap="square">
            <a:spAutoFit/>
          </a:bodyPr>
          <a:lstStyle/>
          <a:p>
            <a:pPr marL="0" lvl="0" indent="0" algn="l" defTabSz="711200">
              <a:lnSpc>
                <a:spcPct val="110000"/>
              </a:lnSpc>
              <a:spcBef>
                <a:spcPct val="0"/>
              </a:spcBef>
              <a:spcAft>
                <a:spcPct val="10000"/>
              </a:spcAft>
              <a:buNone/>
            </a:pPr>
            <a:r>
              <a:rPr lang="en-US" sz="1600" dirty="0">
                <a:solidFill>
                  <a:srgbClr val="063A6D"/>
                </a:solidFill>
                <a:latin typeface="Roboto" panose="02000000000000000000" pitchFamily="2" charset="0"/>
                <a:ea typeface="Roboto" panose="02000000000000000000" pitchFamily="2" charset="0"/>
                <a:cs typeface="Roboto" panose="02000000000000000000" pitchFamily="2" charset="0"/>
              </a:rPr>
              <a:t>Chapters of the reports are grouped under four key thematic clusters of the GCM + overview + conclusions and recommendations </a:t>
            </a:r>
          </a:p>
        </p:txBody>
      </p:sp>
      <p:sp>
        <p:nvSpPr>
          <p:cNvPr id="2" name="Rounded Rectangle 37">
            <a:extLst>
              <a:ext uri="{FF2B5EF4-FFF2-40B4-BE49-F238E27FC236}">
                <a16:creationId xmlns:a16="http://schemas.microsoft.com/office/drawing/2014/main" id="{7B20EF5F-39E7-D3A4-28E0-40B2E8256A4A}"/>
              </a:ext>
            </a:extLst>
          </p:cNvPr>
          <p:cNvSpPr/>
          <p:nvPr/>
        </p:nvSpPr>
        <p:spPr>
          <a:xfrm>
            <a:off x="1128522" y="1798901"/>
            <a:ext cx="1647282" cy="3149469"/>
          </a:xfrm>
          <a:prstGeom prst="roundRect">
            <a:avLst/>
          </a:prstGeom>
          <a:blipFill dpi="0" rotWithShape="1">
            <a:blip r:embed="rId12"/>
            <a:srcRect/>
            <a:stretch>
              <a:fillRect l="-11670" t="-394" r="-45880" b="394"/>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4" name="Rounded Rectangle 40">
            <a:extLst>
              <a:ext uri="{FF2B5EF4-FFF2-40B4-BE49-F238E27FC236}">
                <a16:creationId xmlns:a16="http://schemas.microsoft.com/office/drawing/2014/main" id="{C8F6F4B5-5B69-94D8-B031-22D36EE6138F}"/>
              </a:ext>
            </a:extLst>
          </p:cNvPr>
          <p:cNvSpPr/>
          <p:nvPr/>
        </p:nvSpPr>
        <p:spPr>
          <a:xfrm>
            <a:off x="10174701" y="1798901"/>
            <a:ext cx="1647282" cy="3149469"/>
          </a:xfrm>
          <a:prstGeom prst="roundRect">
            <a:avLst/>
          </a:prstGeom>
          <a:blipFill>
            <a:blip r:embed="rId13"/>
            <a:srcRect/>
            <a:stretch>
              <a:fillRect l="-11184" r="-4082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Roboto" panose="02000000000000000000" pitchFamily="2" charset="0"/>
              <a:ea typeface="Roboto" panose="02000000000000000000" pitchFamily="2" charset="0"/>
              <a:cs typeface="Roboto" panose="02000000000000000000" pitchFamily="2" charset="0"/>
            </a:endParaRPr>
          </a:p>
        </p:txBody>
      </p:sp>
      <p:sp>
        <p:nvSpPr>
          <p:cNvPr id="5" name="TextBox 4">
            <a:extLst>
              <a:ext uri="{FF2B5EF4-FFF2-40B4-BE49-F238E27FC236}">
                <a16:creationId xmlns:a16="http://schemas.microsoft.com/office/drawing/2014/main" id="{A0708B13-C61A-0C06-4E04-68A92FC9D7BF}"/>
              </a:ext>
            </a:extLst>
          </p:cNvPr>
          <p:cNvSpPr txBox="1"/>
          <p:nvPr/>
        </p:nvSpPr>
        <p:spPr>
          <a:xfrm>
            <a:off x="1344663" y="5141751"/>
            <a:ext cx="1215001" cy="369160"/>
          </a:xfrm>
          <a:prstGeom prst="rect">
            <a:avLst/>
          </a:prstGeom>
          <a:noFill/>
        </p:spPr>
        <p:txBody>
          <a:bodyPr wrap="square" rtlCol="0">
            <a:spAutoFit/>
          </a:bodyPr>
          <a:lstStyle/>
          <a:p>
            <a:r>
              <a:rPr lang="en-US" b="1" dirty="0">
                <a:solidFill>
                  <a:srgbClr val="063A6D"/>
                </a:solidFill>
                <a:latin typeface="Roboto" panose="02000000000000000000" pitchFamily="2" charset="0"/>
                <a:ea typeface="Roboto" panose="02000000000000000000" pitchFamily="2" charset="0"/>
                <a:cs typeface="Roboto" panose="02000000000000000000" pitchFamily="2" charset="0"/>
              </a:rPr>
              <a:t>Chapter 1</a:t>
            </a:r>
          </a:p>
        </p:txBody>
      </p:sp>
      <p:sp>
        <p:nvSpPr>
          <p:cNvPr id="6" name="TextBox 5">
            <a:extLst>
              <a:ext uri="{FF2B5EF4-FFF2-40B4-BE49-F238E27FC236}">
                <a16:creationId xmlns:a16="http://schemas.microsoft.com/office/drawing/2014/main" id="{AF216FED-B6F5-2197-7F77-6A6BA54C9400}"/>
              </a:ext>
            </a:extLst>
          </p:cNvPr>
          <p:cNvSpPr txBox="1"/>
          <p:nvPr/>
        </p:nvSpPr>
        <p:spPr>
          <a:xfrm>
            <a:off x="10390842" y="5141729"/>
            <a:ext cx="1215001" cy="369204"/>
          </a:xfrm>
          <a:prstGeom prst="rect">
            <a:avLst/>
          </a:prstGeom>
          <a:noFill/>
        </p:spPr>
        <p:txBody>
          <a:bodyPr wrap="square" rtlCol="0">
            <a:spAutoFit/>
          </a:bodyPr>
          <a:lstStyle/>
          <a:p>
            <a:r>
              <a:rPr lang="en-US" b="1" dirty="0">
                <a:solidFill>
                  <a:srgbClr val="063A6D"/>
                </a:solidFill>
                <a:latin typeface="Roboto" panose="02000000000000000000" pitchFamily="2" charset="0"/>
                <a:ea typeface="Roboto" panose="02000000000000000000" pitchFamily="2" charset="0"/>
                <a:cs typeface="Roboto" panose="02000000000000000000" pitchFamily="2" charset="0"/>
              </a:rPr>
              <a:t>Chapter 6</a:t>
            </a:r>
          </a:p>
        </p:txBody>
      </p:sp>
      <p:pic>
        <p:nvPicPr>
          <p:cNvPr id="24" name="Picture 23">
            <a:extLst>
              <a:ext uri="{FF2B5EF4-FFF2-40B4-BE49-F238E27FC236}">
                <a16:creationId xmlns:a16="http://schemas.microsoft.com/office/drawing/2014/main" id="{7A3D1369-0F9B-504E-C70F-FD8385BED25D}"/>
              </a:ext>
            </a:extLst>
          </p:cNvPr>
          <p:cNvPicPr>
            <a:picLocks noChangeAspect="1"/>
          </p:cNvPicPr>
          <p:nvPr/>
        </p:nvPicPr>
        <p:blipFill>
          <a:blip r:embed="rId14"/>
          <a:stretch>
            <a:fillRect/>
          </a:stretch>
        </p:blipFill>
        <p:spPr>
          <a:xfrm>
            <a:off x="10454562" y="5586036"/>
            <a:ext cx="1206562" cy="1219263"/>
          </a:xfrm>
          <a:prstGeom prst="rect">
            <a:avLst/>
          </a:prstGeom>
        </p:spPr>
      </p:pic>
      <p:sp>
        <p:nvSpPr>
          <p:cNvPr id="27" name="TextBox 26">
            <a:extLst>
              <a:ext uri="{FF2B5EF4-FFF2-40B4-BE49-F238E27FC236}">
                <a16:creationId xmlns:a16="http://schemas.microsoft.com/office/drawing/2014/main" id="{8DF13538-06B1-D75B-5027-0630CF10E3B9}"/>
              </a:ext>
            </a:extLst>
          </p:cNvPr>
          <p:cNvSpPr txBox="1"/>
          <p:nvPr/>
        </p:nvSpPr>
        <p:spPr>
          <a:xfrm>
            <a:off x="1413063" y="6029967"/>
            <a:ext cx="9643825" cy="646331"/>
          </a:xfrm>
          <a:prstGeom prst="rect">
            <a:avLst/>
          </a:prstGeom>
          <a:noFill/>
        </p:spPr>
        <p:txBody>
          <a:bodyPr wrap="square">
            <a:spAutoFit/>
          </a:bodyPr>
          <a:lstStyle/>
          <a:p>
            <a:r>
              <a:rPr lang="en-US" dirty="0"/>
              <a:t>https://repository.unescap.org/server/api/core/bitstreams/00fe2ffd-5e46-41ec-b33a-97c90f5e9b2e/content</a:t>
            </a:r>
          </a:p>
        </p:txBody>
      </p:sp>
    </p:spTree>
    <p:extLst>
      <p:ext uri="{BB962C8B-B14F-4D97-AF65-F5344CB8AC3E}">
        <p14:creationId xmlns:p14="http://schemas.microsoft.com/office/powerpoint/2010/main" val="365848918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f9e35db-544f-4f60-bdcc-5ea416e6dc70}" enabled="0" method="" siteId="{0f9e35db-544f-4f60-bdcc-5ea416e6dc70}" removed="1"/>
  <clbl:label id="{2059aa38-f392-4105-be92-628035578272}" enabled="1" method="Standard" siteId="{1588262d-23fb-43b4-bd6e-bce49c8e6186}" removed="0"/>
</clbl:labelList>
</file>

<file path=docProps/app.xml><?xml version="1.0" encoding="utf-8"?>
<Properties xmlns="http://schemas.openxmlformats.org/officeDocument/2006/extended-properties" xmlns:vt="http://schemas.openxmlformats.org/officeDocument/2006/docPropsVTypes">
  <Template>Office Theme</Template>
  <TotalTime>252</TotalTime>
  <Words>1743</Words>
  <Application>Microsoft Office PowerPoint</Application>
  <PresentationFormat>Widescreen</PresentationFormat>
  <Paragraphs>202</Paragraphs>
  <Slides>18</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Aptos</vt:lpstr>
      <vt:lpstr>Aptos Display</vt:lpstr>
      <vt:lpstr>Arial</vt:lpstr>
      <vt:lpstr>Calibri</vt:lpstr>
      <vt:lpstr>Calibri Light</vt:lpstr>
      <vt:lpstr>Roboto</vt:lpstr>
      <vt:lpstr>SemplicitaPro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Alexander KOZLOV</dc:creator>
  <cp:lastModifiedBy>Sabine Henning</cp:lastModifiedBy>
  <cp:revision>6</cp:revision>
  <dcterms:created xsi:type="dcterms:W3CDTF">2025-05-20T10:02:47Z</dcterms:created>
  <dcterms:modified xsi:type="dcterms:W3CDTF">2025-10-01T05:32:48Z</dcterms:modified>
</cp:coreProperties>
</file>