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333" r:id="rId3"/>
    <p:sldId id="336" r:id="rId4"/>
    <p:sldId id="338" r:id="rId5"/>
    <p:sldId id="339" r:id="rId6"/>
    <p:sldId id="332" r:id="rId7"/>
  </p:sldIdLst>
  <p:sldSz cx="12192000" cy="6858000"/>
  <p:notesSz cx="6858000" cy="9144000"/>
  <p:defaultTextStyle>
    <a:defPPr>
      <a:defRPr lang="en-B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" id="{2CBF361A-9DD6-7241-AF46-96888E1EE717}">
          <p14:sldIdLst>
            <p14:sldId id="256"/>
            <p14:sldId id="333"/>
            <p14:sldId id="336"/>
            <p14:sldId id="338"/>
            <p14:sldId id="339"/>
            <p14:sldId id="3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F5677"/>
    <a:srgbClr val="708CB4"/>
    <a:srgbClr val="4A658C"/>
    <a:srgbClr val="DDD5C9"/>
    <a:srgbClr val="F0E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300" autoAdjust="0"/>
  </p:normalViewPr>
  <p:slideViewPr>
    <p:cSldViewPr snapToGrid="0" showGuides="1">
      <p:cViewPr>
        <p:scale>
          <a:sx n="66" d="100"/>
          <a:sy n="66" d="100"/>
        </p:scale>
        <p:origin x="846" y="5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150EF-5CC5-654B-B737-091558E6202B}" type="datetimeFigureOut">
              <a:rPr lang="en-BH" smtClean="0"/>
              <a:t>02/09/2024</a:t>
            </a:fld>
            <a:endParaRPr lang="en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48A29-3BDA-0144-B3BB-985B04B37E0E}" type="slidenum">
              <a:rPr lang="en-BH" smtClean="0"/>
              <a:t>‹#›</a:t>
            </a:fld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234754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8A29-3BDA-0144-B3BB-985B04B37E0E}" type="slidenum">
              <a:rPr lang="en-BH" smtClean="0"/>
              <a:t>1</a:t>
            </a:fld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613007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8A29-3BDA-0144-B3BB-985B04B37E0E}" type="slidenum">
              <a:rPr lang="en-BH" smtClean="0"/>
              <a:t>2</a:t>
            </a:fld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2074098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8A29-3BDA-0144-B3BB-985B04B37E0E}" type="slidenum">
              <a:rPr lang="en-BH" smtClean="0"/>
              <a:t>4</a:t>
            </a:fld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3461235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throom, tiled, tub, bathtub&#10;&#10;Description automatically generated">
            <a:extLst>
              <a:ext uri="{FF2B5EF4-FFF2-40B4-BE49-F238E27FC236}">
                <a16:creationId xmlns:a16="http://schemas.microsoft.com/office/drawing/2014/main" id="{6365DE5D-FDAF-C452-EDA9-DAE1835DE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7796" t="67258" r="175"/>
          <a:stretch/>
        </p:blipFill>
        <p:spPr>
          <a:xfrm>
            <a:off x="0" y="1"/>
            <a:ext cx="9243985" cy="6857999"/>
          </a:xfrm>
          <a:prstGeom prst="rect">
            <a:avLst/>
          </a:prstGeom>
        </p:spPr>
      </p:pic>
      <p:pic>
        <p:nvPicPr>
          <p:cNvPr id="4" name="Picture 2" descr="هيئة تنظيم سوق العمل">
            <a:extLst>
              <a:ext uri="{FF2B5EF4-FFF2-40B4-BE49-F238E27FC236}">
                <a16:creationId xmlns:a16="http://schemas.microsoft.com/office/drawing/2014/main" id="{BD75AA81-BDB7-7A27-8C80-A281C86896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059" y="339640"/>
            <a:ext cx="1773480" cy="43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676864-4B65-5BAD-A2E2-0BB2AD48BFE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8461" y="6186818"/>
            <a:ext cx="1147823" cy="39527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BC70BBE-123A-29BB-5BFA-6DB7D51B31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5084" y="3429000"/>
            <a:ext cx="8478455" cy="23861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 rtl="1">
              <a:defRPr sz="3200" b="1" i="0">
                <a:solidFill>
                  <a:schemeClr val="tx2"/>
                </a:solidFill>
                <a:latin typeface="Frutiger LT Arabic 45 Light" pitchFamily="2" charset="-78"/>
                <a:cs typeface="Frutiger LT Arabic 45 Light" pitchFamily="2" charset="-78"/>
              </a:defRPr>
            </a:lvl1pPr>
          </a:lstStyle>
          <a:p>
            <a:r>
              <a:rPr lang="ar-SA" dirty="0"/>
              <a:t>الموضوع</a:t>
            </a:r>
            <a:endParaRPr lang="en-BH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114E541-DB88-2AC8-E6F3-F21AE8CECA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5084" y="5988236"/>
            <a:ext cx="8478455" cy="4028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rtl="1">
              <a:buNone/>
              <a:defRPr sz="2000" b="0" i="0">
                <a:solidFill>
                  <a:schemeClr val="tx2"/>
                </a:solidFill>
                <a:latin typeface="Frutiger LT Arabic 45 Light" pitchFamily="2" charset="-78"/>
                <a:cs typeface="Frutiger LT Arabic 45 Light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dirty="0"/>
              <a:t>العنوان الفرعي</a:t>
            </a:r>
            <a:endParaRPr lang="en-BH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F22CBDE-2FB9-AA91-AAF9-6F6B66F292AF}"/>
              </a:ext>
            </a:extLst>
          </p:cNvPr>
          <p:cNvCxnSpPr>
            <a:cxnSpLocks/>
          </p:cNvCxnSpPr>
          <p:nvPr userDrawn="1"/>
        </p:nvCxnSpPr>
        <p:spPr>
          <a:xfrm flipH="1">
            <a:off x="8430768" y="5897711"/>
            <a:ext cx="3770458" cy="0"/>
          </a:xfrm>
          <a:prstGeom prst="line">
            <a:avLst/>
          </a:prstGeom>
          <a:ln w="19050">
            <a:gradFill flip="none" rotWithShape="1">
              <a:gsLst>
                <a:gs pos="74000">
                  <a:schemeClr val="bg1"/>
                </a:gs>
                <a:gs pos="33000">
                  <a:srgbClr val="DDD5C9"/>
                </a:gs>
              </a:gsLst>
              <a:lin ang="0" scaled="1"/>
              <a:tileRect/>
            </a:gra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099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E1A698-BABC-F670-D3B6-CAD48F138E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79" r="1" b="1006"/>
          <a:stretch/>
        </p:blipFill>
        <p:spPr>
          <a:xfrm>
            <a:off x="0" y="69011"/>
            <a:ext cx="7116370" cy="6788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9264B1-6554-8591-59EE-BD1B6643BF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980" y="388275"/>
            <a:ext cx="11320040" cy="315912"/>
          </a:xfrm>
          <a:prstGeom prst="rect">
            <a:avLst/>
          </a:prstGeom>
        </p:spPr>
        <p:txBody>
          <a:bodyPr>
            <a:normAutofit/>
          </a:bodyPr>
          <a:lstStyle>
            <a:lvl1pPr algn="r" rtl="1">
              <a:defRPr sz="2400" b="1" i="0">
                <a:solidFill>
                  <a:schemeClr val="tx2"/>
                </a:solidFill>
                <a:latin typeface="Frutiger LT Arabic 45 Light" pitchFamily="2" charset="-78"/>
                <a:cs typeface="Frutiger LT Arabic 45 Light" pitchFamily="2" charset="-78"/>
              </a:defRPr>
            </a:lvl1pPr>
          </a:lstStyle>
          <a:p>
            <a:r>
              <a:rPr lang="ar-SA" dirty="0"/>
              <a:t>العنوان</a:t>
            </a:r>
            <a:endParaRPr lang="en-BH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939E53-E794-C36C-B0D2-A9C43041B695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886799"/>
            <a:ext cx="6119768" cy="0"/>
          </a:xfrm>
          <a:prstGeom prst="line">
            <a:avLst/>
          </a:prstGeom>
          <a:ln w="19050">
            <a:gradFill flip="none" rotWithShape="1">
              <a:gsLst>
                <a:gs pos="74000">
                  <a:schemeClr val="bg1"/>
                </a:gs>
                <a:gs pos="33000">
                  <a:srgbClr val="DDD5C9"/>
                </a:gs>
              </a:gsLst>
              <a:lin ang="0" scaled="1"/>
              <a:tileRect/>
            </a:gra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096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5FA93C-1DA1-CA4A-7E20-3F0FF49622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79" r="1" b="1006"/>
          <a:stretch/>
        </p:blipFill>
        <p:spPr>
          <a:xfrm>
            <a:off x="0" y="69011"/>
            <a:ext cx="7116370" cy="678898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CD08209-2DCF-ECBE-00D2-1F97A98E35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5084" y="3429000"/>
            <a:ext cx="8478455" cy="23861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 rtl="1">
              <a:defRPr sz="3200" b="1" i="0">
                <a:solidFill>
                  <a:schemeClr val="tx2"/>
                </a:solidFill>
                <a:latin typeface="Frutiger LT Arabic 45 Light" pitchFamily="2" charset="-78"/>
                <a:cs typeface="Frutiger LT Arabic 45 Light" pitchFamily="2" charset="-78"/>
              </a:defRPr>
            </a:lvl1pPr>
          </a:lstStyle>
          <a:p>
            <a:r>
              <a:rPr lang="ar-SA" dirty="0"/>
              <a:t>العنوان الأساسي</a:t>
            </a:r>
            <a:endParaRPr lang="en-BH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8CF45E7-7A12-7AA1-5030-37123BA55A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5084" y="5988236"/>
            <a:ext cx="8478455" cy="4028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rtl="1">
              <a:buNone/>
              <a:defRPr sz="2000" b="0" i="0">
                <a:solidFill>
                  <a:schemeClr val="tx2"/>
                </a:solidFill>
                <a:latin typeface="Frutiger LT Arabic 45 Light" pitchFamily="2" charset="-78"/>
                <a:cs typeface="Frutiger LT Arabic 45 Light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dirty="0"/>
              <a:t>العنوان الفرعي</a:t>
            </a:r>
            <a:endParaRPr lang="en-BH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D99039-0794-412A-7933-18CBA10FB4C9}"/>
              </a:ext>
            </a:extLst>
          </p:cNvPr>
          <p:cNvCxnSpPr>
            <a:cxnSpLocks/>
          </p:cNvCxnSpPr>
          <p:nvPr userDrawn="1"/>
        </p:nvCxnSpPr>
        <p:spPr>
          <a:xfrm flipH="1">
            <a:off x="3345084" y="5897711"/>
            <a:ext cx="8856142" cy="0"/>
          </a:xfrm>
          <a:prstGeom prst="line">
            <a:avLst/>
          </a:prstGeom>
          <a:ln w="19050">
            <a:gradFill flip="none" rotWithShape="1">
              <a:gsLst>
                <a:gs pos="74000">
                  <a:schemeClr val="bg1"/>
                </a:gs>
                <a:gs pos="33000">
                  <a:srgbClr val="DDD5C9"/>
                </a:gs>
              </a:gsLst>
              <a:lin ang="0" scaled="1"/>
              <a:tileRect/>
            </a:gra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6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443581-52C6-B155-6106-A6A1BD577C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79" r="1" b="1006"/>
          <a:stretch/>
        </p:blipFill>
        <p:spPr>
          <a:xfrm>
            <a:off x="0" y="69011"/>
            <a:ext cx="7116370" cy="678898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1BD7247-1312-0821-741D-499F5693BA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980" y="388275"/>
            <a:ext cx="11320040" cy="315912"/>
          </a:xfrm>
          <a:prstGeom prst="rect">
            <a:avLst/>
          </a:prstGeom>
        </p:spPr>
        <p:txBody>
          <a:bodyPr>
            <a:normAutofit/>
          </a:bodyPr>
          <a:lstStyle>
            <a:lvl1pPr algn="r" rtl="1">
              <a:defRPr sz="2400" b="1" i="0">
                <a:solidFill>
                  <a:schemeClr val="tx2"/>
                </a:solidFill>
                <a:latin typeface="Frutiger LT Arabic 45 Light" pitchFamily="2" charset="-78"/>
                <a:cs typeface="Frutiger LT Arabic 45 Light" pitchFamily="2" charset="-78"/>
              </a:defRPr>
            </a:lvl1pPr>
          </a:lstStyle>
          <a:p>
            <a:r>
              <a:rPr lang="ar-SA" dirty="0"/>
              <a:t>العنوان</a:t>
            </a:r>
            <a:endParaRPr lang="en-BH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686006-81A3-8880-9938-BBC87E4E28CA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886799"/>
            <a:ext cx="6119768" cy="0"/>
          </a:xfrm>
          <a:prstGeom prst="line">
            <a:avLst/>
          </a:prstGeom>
          <a:ln w="19050">
            <a:gradFill flip="none" rotWithShape="1">
              <a:gsLst>
                <a:gs pos="74000">
                  <a:schemeClr val="bg1"/>
                </a:gs>
                <a:gs pos="33000">
                  <a:srgbClr val="DDD5C9"/>
                </a:gs>
              </a:gsLst>
              <a:lin ang="0" scaled="1"/>
              <a:tileRect/>
            </a:gra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A7F88-2D8D-1B1C-7CF7-87D60B7BB8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980" y="1082591"/>
            <a:ext cx="5583820" cy="5387134"/>
          </a:xfrm>
          <a:prstGeom prst="rect">
            <a:avLst/>
          </a:prstGeom>
        </p:spPr>
        <p:txBody>
          <a:bodyPr anchor="t">
            <a:normAutofit/>
          </a:bodyPr>
          <a:lstStyle>
            <a:lvl1pPr algn="justLow" rtl="1">
              <a:lnSpc>
                <a:spcPct val="100000"/>
              </a:lnSpc>
              <a:buClr>
                <a:schemeClr val="tx2"/>
              </a:buClr>
              <a:defRPr sz="2000" b="0" i="0">
                <a:solidFill>
                  <a:schemeClr val="accent6"/>
                </a:solidFill>
                <a:latin typeface="Frutiger LT Arabic 45 Light" pitchFamily="2" charset="-78"/>
                <a:cs typeface="Frutiger LT Arabic 45 Light" pitchFamily="2" charset="-78"/>
              </a:defRPr>
            </a:lvl1pPr>
            <a:lvl2pPr algn="justLow" rtl="1">
              <a:lnSpc>
                <a:spcPct val="100000"/>
              </a:lnSpc>
              <a:buClr>
                <a:schemeClr val="tx2"/>
              </a:buClr>
              <a:defRPr sz="2000" b="0" i="0">
                <a:solidFill>
                  <a:schemeClr val="accent6"/>
                </a:solidFill>
                <a:latin typeface="Frutiger LT Arabic 45 Light" pitchFamily="2" charset="-78"/>
                <a:cs typeface="Frutiger LT Arabic 45 Light" pitchFamily="2" charset="-78"/>
              </a:defRPr>
            </a:lvl2pPr>
            <a:lvl3pPr algn="justLow" rtl="1">
              <a:lnSpc>
                <a:spcPct val="100000"/>
              </a:lnSpc>
              <a:buClr>
                <a:schemeClr val="tx2"/>
              </a:buClr>
              <a:defRPr sz="2000" b="0" i="0">
                <a:solidFill>
                  <a:schemeClr val="accent6"/>
                </a:solidFill>
                <a:latin typeface="Frutiger LT Arabic 45 Light" pitchFamily="2" charset="-78"/>
                <a:cs typeface="Frutiger LT Arabic 45 Light" pitchFamily="2" charset="-78"/>
              </a:defRPr>
            </a:lvl3pPr>
            <a:lvl4pPr algn="justLow" rtl="1">
              <a:lnSpc>
                <a:spcPct val="100000"/>
              </a:lnSpc>
              <a:buClr>
                <a:schemeClr val="tx2"/>
              </a:buClr>
              <a:defRPr sz="2000" b="0" i="0">
                <a:solidFill>
                  <a:schemeClr val="accent6"/>
                </a:solidFill>
                <a:latin typeface="Frutiger LT Arabic 45 Light" pitchFamily="2" charset="-78"/>
                <a:cs typeface="Frutiger LT Arabic 45 Light" pitchFamily="2" charset="-78"/>
              </a:defRPr>
            </a:lvl4pPr>
            <a:lvl5pPr algn="justLow" rtl="1">
              <a:lnSpc>
                <a:spcPct val="100000"/>
              </a:lnSpc>
              <a:buClr>
                <a:schemeClr val="tx2"/>
              </a:buClr>
              <a:defRPr sz="2000" b="0" i="0">
                <a:solidFill>
                  <a:schemeClr val="accent6"/>
                </a:solidFill>
                <a:latin typeface="Frutiger LT Arabic 45 Light" pitchFamily="2" charset="-78"/>
                <a:cs typeface="Frutiger LT Arabic 45 Light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39271-54B5-875E-2479-D994DDEC7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082591"/>
            <a:ext cx="5583818" cy="5387134"/>
          </a:xfrm>
          <a:prstGeom prst="rect">
            <a:avLst/>
          </a:prstGeom>
        </p:spPr>
        <p:txBody>
          <a:bodyPr anchor="t">
            <a:normAutofit/>
          </a:bodyPr>
          <a:lstStyle>
            <a:lvl1pPr algn="justLow" rtl="1">
              <a:lnSpc>
                <a:spcPct val="100000"/>
              </a:lnSpc>
              <a:buClr>
                <a:schemeClr val="tx2"/>
              </a:buClr>
              <a:defRPr sz="2000" b="0" i="0">
                <a:solidFill>
                  <a:schemeClr val="accent6"/>
                </a:solidFill>
                <a:latin typeface="Frutiger LT Arabic 45 Light" pitchFamily="2" charset="-78"/>
                <a:cs typeface="Frutiger LT Arabic 45 Light" pitchFamily="2" charset="-78"/>
              </a:defRPr>
            </a:lvl1pPr>
            <a:lvl2pPr algn="justLow" rtl="1">
              <a:lnSpc>
                <a:spcPct val="100000"/>
              </a:lnSpc>
              <a:buClr>
                <a:schemeClr val="tx2"/>
              </a:buClr>
              <a:defRPr sz="2000" b="0" i="0">
                <a:solidFill>
                  <a:schemeClr val="accent6"/>
                </a:solidFill>
                <a:latin typeface="Frutiger LT Arabic 45 Light" pitchFamily="2" charset="-78"/>
                <a:cs typeface="Frutiger LT Arabic 45 Light" pitchFamily="2" charset="-78"/>
              </a:defRPr>
            </a:lvl2pPr>
            <a:lvl3pPr algn="justLow" rtl="1">
              <a:lnSpc>
                <a:spcPct val="100000"/>
              </a:lnSpc>
              <a:buClr>
                <a:schemeClr val="tx2"/>
              </a:buClr>
              <a:defRPr sz="2000" b="0" i="0">
                <a:solidFill>
                  <a:schemeClr val="accent6"/>
                </a:solidFill>
                <a:latin typeface="Frutiger LT Arabic 45 Light" pitchFamily="2" charset="-78"/>
                <a:cs typeface="Frutiger LT Arabic 45 Light" pitchFamily="2" charset="-78"/>
              </a:defRPr>
            </a:lvl3pPr>
            <a:lvl4pPr algn="justLow" rtl="1">
              <a:lnSpc>
                <a:spcPct val="100000"/>
              </a:lnSpc>
              <a:buClr>
                <a:schemeClr val="tx2"/>
              </a:buClr>
              <a:defRPr sz="2000" b="0" i="0">
                <a:solidFill>
                  <a:schemeClr val="accent6"/>
                </a:solidFill>
                <a:latin typeface="Frutiger LT Arabic 45 Light" pitchFamily="2" charset="-78"/>
                <a:cs typeface="Frutiger LT Arabic 45 Light" pitchFamily="2" charset="-78"/>
              </a:defRPr>
            </a:lvl4pPr>
            <a:lvl5pPr algn="justLow" rtl="1">
              <a:lnSpc>
                <a:spcPct val="100000"/>
              </a:lnSpc>
              <a:buClr>
                <a:schemeClr val="tx2"/>
              </a:buClr>
              <a:defRPr sz="2000" b="0" i="0">
                <a:solidFill>
                  <a:schemeClr val="accent6"/>
                </a:solidFill>
                <a:latin typeface="Frutiger LT Arabic 45 Light" pitchFamily="2" charset="-78"/>
                <a:cs typeface="Frutiger LT Arabic 45 Light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H" dirty="0"/>
          </a:p>
        </p:txBody>
      </p:sp>
    </p:spTree>
    <p:extLst>
      <p:ext uri="{BB962C8B-B14F-4D97-AF65-F5344CB8AC3E}">
        <p14:creationId xmlns:p14="http://schemas.microsoft.com/office/powerpoint/2010/main" val="607292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9C9D97-EB9D-8EE8-8F34-AEC5901581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79" r="1" b="1006"/>
          <a:stretch/>
        </p:blipFill>
        <p:spPr>
          <a:xfrm>
            <a:off x="0" y="69011"/>
            <a:ext cx="7116370" cy="678898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99554-C8DA-7CC5-8227-E67D3FF0083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980" y="1047866"/>
            <a:ext cx="5561595" cy="503142"/>
          </a:xfrm>
          <a:prstGeom prst="rect">
            <a:avLst/>
          </a:prstGeom>
        </p:spPr>
        <p:txBody>
          <a:bodyPr anchor="b"/>
          <a:lstStyle>
            <a:lvl1pPr marL="0" indent="0" algn="r" rtl="1">
              <a:buNone/>
              <a:defRPr sz="2000" b="1" i="0">
                <a:solidFill>
                  <a:schemeClr val="accent6"/>
                </a:solidFill>
                <a:latin typeface="Frutiger LT Arabic 45 Light" pitchFamily="2" charset="-78"/>
                <a:cs typeface="Frutiger LT Arabic 45 Light" pitchFamily="2" charset="-7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dirty="0"/>
              <a:t>العنوان الفرعي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632C63-D35D-F0A1-F25C-7FB9B18C8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980" y="1682336"/>
            <a:ext cx="5561595" cy="4787389"/>
          </a:xfrm>
          <a:prstGeom prst="rect">
            <a:avLst/>
          </a:prstGeom>
        </p:spPr>
        <p:txBody>
          <a:bodyPr anchor="t">
            <a:normAutofit/>
          </a:bodyPr>
          <a:lstStyle>
            <a:lvl1pPr algn="justLow" rtl="1">
              <a:lnSpc>
                <a:spcPct val="100000"/>
              </a:lnSpc>
              <a:defRPr sz="2000" b="0" i="0">
                <a:solidFill>
                  <a:schemeClr val="accent6"/>
                </a:solidFill>
                <a:latin typeface="Frutiger LT Arabic 45 Light" pitchFamily="2" charset="-78"/>
                <a:cs typeface="Frutiger LT Arabic 45 Light" pitchFamily="2" charset="-78"/>
              </a:defRPr>
            </a:lvl1pPr>
            <a:lvl2pPr algn="justLow" rtl="1">
              <a:lnSpc>
                <a:spcPct val="100000"/>
              </a:lnSpc>
              <a:defRPr sz="2000" b="0" i="0">
                <a:solidFill>
                  <a:schemeClr val="accent6"/>
                </a:solidFill>
                <a:latin typeface="Frutiger LT Arabic 45 Light" pitchFamily="2" charset="-78"/>
                <a:cs typeface="Frutiger LT Arabic 45 Light" pitchFamily="2" charset="-78"/>
              </a:defRPr>
            </a:lvl2pPr>
            <a:lvl3pPr algn="justLow" rtl="1">
              <a:lnSpc>
                <a:spcPct val="100000"/>
              </a:lnSpc>
              <a:defRPr sz="2000" b="0" i="0">
                <a:solidFill>
                  <a:schemeClr val="accent6"/>
                </a:solidFill>
                <a:latin typeface="Frutiger LT Arabic 45 Light" pitchFamily="2" charset="-78"/>
                <a:cs typeface="Frutiger LT Arabic 45 Light" pitchFamily="2" charset="-78"/>
              </a:defRPr>
            </a:lvl3pPr>
            <a:lvl4pPr algn="justLow" rtl="1">
              <a:lnSpc>
                <a:spcPct val="100000"/>
              </a:lnSpc>
              <a:defRPr sz="2000" b="0" i="0">
                <a:solidFill>
                  <a:schemeClr val="accent6"/>
                </a:solidFill>
                <a:latin typeface="Frutiger LT Arabic 45 Light" pitchFamily="2" charset="-78"/>
                <a:cs typeface="Frutiger LT Arabic 45 Light" pitchFamily="2" charset="-78"/>
              </a:defRPr>
            </a:lvl4pPr>
            <a:lvl5pPr algn="justLow" rtl="1">
              <a:lnSpc>
                <a:spcPct val="100000"/>
              </a:lnSpc>
              <a:defRPr sz="2000" b="0" i="0">
                <a:solidFill>
                  <a:schemeClr val="accent6"/>
                </a:solidFill>
                <a:latin typeface="Frutiger LT Arabic 45 Light" pitchFamily="2" charset="-78"/>
                <a:cs typeface="Frutiger LT Arabic 45 Light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A4704D-F06C-B866-3095-CAF0A2110EF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047866"/>
            <a:ext cx="5583820" cy="503142"/>
          </a:xfrm>
          <a:prstGeom prst="rect">
            <a:avLst/>
          </a:prstGeom>
        </p:spPr>
        <p:txBody>
          <a:bodyPr anchor="b"/>
          <a:lstStyle>
            <a:lvl1pPr marL="0" indent="0" algn="r" rtl="1">
              <a:buNone/>
              <a:defRPr sz="2000" b="1" i="0">
                <a:solidFill>
                  <a:schemeClr val="accent6"/>
                </a:solidFill>
                <a:latin typeface="Frutiger LT Arabic 45 Light" pitchFamily="2" charset="-78"/>
                <a:cs typeface="Frutiger LT Arabic 45 Light" pitchFamily="2" charset="-7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dirty="0"/>
              <a:t>العنوان الفرعي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D6B39C-21E5-D6DF-6A29-A70FC17F01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82336"/>
            <a:ext cx="5583820" cy="4787389"/>
          </a:xfrm>
          <a:prstGeom prst="rect">
            <a:avLst/>
          </a:prstGeom>
        </p:spPr>
        <p:txBody>
          <a:bodyPr anchor="t">
            <a:normAutofit/>
          </a:bodyPr>
          <a:lstStyle>
            <a:lvl1pPr algn="justLow" rtl="1">
              <a:lnSpc>
                <a:spcPct val="100000"/>
              </a:lnSpc>
              <a:defRPr sz="2000" b="0" i="0">
                <a:solidFill>
                  <a:schemeClr val="accent6"/>
                </a:solidFill>
                <a:latin typeface="Frutiger LT Arabic 45 Light" pitchFamily="2" charset="-78"/>
                <a:cs typeface="Frutiger LT Arabic 45 Light" pitchFamily="2" charset="-78"/>
              </a:defRPr>
            </a:lvl1pPr>
            <a:lvl2pPr algn="justLow" rtl="1">
              <a:lnSpc>
                <a:spcPct val="100000"/>
              </a:lnSpc>
              <a:defRPr sz="2000" b="0" i="0">
                <a:solidFill>
                  <a:schemeClr val="accent6"/>
                </a:solidFill>
                <a:latin typeface="Frutiger LT Arabic 45 Light" pitchFamily="2" charset="-78"/>
                <a:cs typeface="Frutiger LT Arabic 45 Light" pitchFamily="2" charset="-78"/>
              </a:defRPr>
            </a:lvl2pPr>
            <a:lvl3pPr algn="justLow" rtl="1">
              <a:lnSpc>
                <a:spcPct val="100000"/>
              </a:lnSpc>
              <a:defRPr sz="2000" b="0" i="0">
                <a:solidFill>
                  <a:schemeClr val="accent6"/>
                </a:solidFill>
                <a:latin typeface="Frutiger LT Arabic 45 Light" pitchFamily="2" charset="-78"/>
                <a:cs typeface="Frutiger LT Arabic 45 Light" pitchFamily="2" charset="-78"/>
              </a:defRPr>
            </a:lvl3pPr>
            <a:lvl4pPr algn="justLow" rtl="1">
              <a:lnSpc>
                <a:spcPct val="100000"/>
              </a:lnSpc>
              <a:defRPr sz="2000" b="0" i="0">
                <a:solidFill>
                  <a:schemeClr val="accent6"/>
                </a:solidFill>
                <a:latin typeface="Frutiger LT Arabic 45 Light" pitchFamily="2" charset="-78"/>
                <a:cs typeface="Frutiger LT Arabic 45 Light" pitchFamily="2" charset="-78"/>
              </a:defRPr>
            </a:lvl4pPr>
            <a:lvl5pPr algn="justLow" rtl="1">
              <a:lnSpc>
                <a:spcPct val="100000"/>
              </a:lnSpc>
              <a:defRPr sz="2000" b="0" i="0">
                <a:solidFill>
                  <a:schemeClr val="accent6"/>
                </a:solidFill>
                <a:latin typeface="Frutiger LT Arabic 45 Light" pitchFamily="2" charset="-78"/>
                <a:cs typeface="Frutiger LT Arabic 45 Light" pitchFamily="2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H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B7018CE-EC8E-9E7F-CDC0-AE1035EEB8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980" y="388275"/>
            <a:ext cx="11320040" cy="315912"/>
          </a:xfrm>
          <a:prstGeom prst="rect">
            <a:avLst/>
          </a:prstGeom>
        </p:spPr>
        <p:txBody>
          <a:bodyPr>
            <a:normAutofit/>
          </a:bodyPr>
          <a:lstStyle>
            <a:lvl1pPr algn="r" rtl="1">
              <a:defRPr sz="2400" b="1" i="0">
                <a:solidFill>
                  <a:schemeClr val="tx2"/>
                </a:solidFill>
                <a:latin typeface="Frutiger LT Arabic 45 Light" pitchFamily="2" charset="-78"/>
                <a:cs typeface="Frutiger LT Arabic 45 Light" pitchFamily="2" charset="-78"/>
              </a:defRPr>
            </a:lvl1pPr>
          </a:lstStyle>
          <a:p>
            <a:r>
              <a:rPr lang="ar-SA" dirty="0"/>
              <a:t>العنوان</a:t>
            </a:r>
            <a:endParaRPr lang="en-BH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F0B164D-B921-D75E-D3F4-3AD43D5DCFD1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886799"/>
            <a:ext cx="6119768" cy="0"/>
          </a:xfrm>
          <a:prstGeom prst="line">
            <a:avLst/>
          </a:prstGeom>
          <a:ln w="19050">
            <a:gradFill flip="none" rotWithShape="1">
              <a:gsLst>
                <a:gs pos="74000">
                  <a:schemeClr val="bg1"/>
                </a:gs>
                <a:gs pos="33000">
                  <a:srgbClr val="DDD5C9"/>
                </a:gs>
              </a:gsLst>
              <a:lin ang="0" scaled="1"/>
              <a:tileRect/>
            </a:gra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51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F3F628B-8598-8301-1651-D00CB17A93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0038" y="388275"/>
            <a:ext cx="3905982" cy="315912"/>
          </a:xfrm>
          <a:prstGeom prst="rect">
            <a:avLst/>
          </a:prstGeom>
        </p:spPr>
        <p:txBody>
          <a:bodyPr>
            <a:normAutofit/>
          </a:bodyPr>
          <a:lstStyle>
            <a:lvl1pPr algn="r" rtl="1">
              <a:defRPr sz="2400" b="1" i="0">
                <a:solidFill>
                  <a:schemeClr val="tx2"/>
                </a:solidFill>
                <a:latin typeface="Frutiger LT Arabic 45 Light" pitchFamily="2" charset="-78"/>
                <a:cs typeface="Frutiger LT Arabic 45 Light" pitchFamily="2" charset="-78"/>
              </a:defRPr>
            </a:lvl1pPr>
          </a:lstStyle>
          <a:p>
            <a:r>
              <a:rPr lang="ar-SA" dirty="0"/>
              <a:t>العنوان</a:t>
            </a:r>
            <a:endParaRPr lang="en-BH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EFDF05-94AC-21B8-F685-DF891E9FC213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886799"/>
            <a:ext cx="6119768" cy="0"/>
          </a:xfrm>
          <a:prstGeom prst="line">
            <a:avLst/>
          </a:prstGeom>
          <a:ln w="19050">
            <a:gradFill flip="none" rotWithShape="1">
              <a:gsLst>
                <a:gs pos="74000">
                  <a:schemeClr val="bg1"/>
                </a:gs>
                <a:gs pos="33000">
                  <a:srgbClr val="DDD5C9"/>
                </a:gs>
              </a:gsLst>
              <a:lin ang="0" scaled="1"/>
              <a:tileRect/>
            </a:gra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41E532B-5EF2-7A99-4938-C994ED614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79" r="1" b="1006"/>
          <a:stretch/>
        </p:blipFill>
        <p:spPr>
          <a:xfrm>
            <a:off x="0" y="69011"/>
            <a:ext cx="7116370" cy="678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9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11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jpe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5F194A7-9EF3-0EE1-6C33-5EFF45DD7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3429000"/>
            <a:ext cx="9994740" cy="2386137"/>
          </a:xfrm>
        </p:spPr>
        <p:txBody>
          <a:bodyPr>
            <a:normAutofit/>
          </a:bodyPr>
          <a:lstStyle/>
          <a:p>
            <a:r>
              <a:rPr lang="ar-BH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مد مظلة نطاق نظام حماية الأجور ليشمل أجور العمالة المنزلية في مملكة البحرين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EC359E08-0F07-B46C-3E0A-A48672EC5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5084" y="5988236"/>
            <a:ext cx="8478455" cy="697790"/>
          </a:xfrm>
        </p:spPr>
        <p:txBody>
          <a:bodyPr>
            <a:noAutofit/>
          </a:bodyPr>
          <a:lstStyle/>
          <a:p>
            <a:r>
              <a:rPr lang="ar-BH" sz="2800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حوار أبوظبي - فبراير 2024</a:t>
            </a:r>
            <a:endParaRPr lang="en-BH" sz="2800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0883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278102-546B-4FD2-3EA0-885B388FAD5C}"/>
              </a:ext>
            </a:extLst>
          </p:cNvPr>
          <p:cNvSpPr/>
          <p:nvPr/>
        </p:nvSpPr>
        <p:spPr>
          <a:xfrm>
            <a:off x="7367982" y="2294657"/>
            <a:ext cx="3610610" cy="67083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1D33F8E-FDFA-701F-ED94-2F624383F739}"/>
              </a:ext>
            </a:extLst>
          </p:cNvPr>
          <p:cNvSpPr/>
          <p:nvPr/>
        </p:nvSpPr>
        <p:spPr>
          <a:xfrm>
            <a:off x="7357583" y="1287972"/>
            <a:ext cx="3610610" cy="67083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128CEE-161F-9391-4A8E-1547EE15D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2472" y="388275"/>
            <a:ext cx="6773548" cy="315912"/>
          </a:xfrm>
        </p:spPr>
        <p:txBody>
          <a:bodyPr>
            <a:noAutofit/>
          </a:bodyPr>
          <a:lstStyle/>
          <a:p>
            <a:r>
              <a:rPr lang="ar-BH" sz="2800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تقييم أبعاد أنظمة حماية الأجور في الخليج</a:t>
            </a:r>
            <a:endParaRPr lang="en-US" sz="2800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28" name="Picture 4" descr="Compliant - Free miscellaneous icons">
            <a:extLst>
              <a:ext uri="{FF2B5EF4-FFF2-40B4-BE49-F238E27FC236}">
                <a16:creationId xmlns:a16="http://schemas.microsoft.com/office/drawing/2014/main" id="{EB64C992-3DD9-751E-4BDE-07B789B70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909" y="1045455"/>
            <a:ext cx="959653" cy="91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9E7A42-BF96-1192-96D1-DE7FB122F1E8}"/>
              </a:ext>
            </a:extLst>
          </p:cNvPr>
          <p:cNvSpPr txBox="1"/>
          <p:nvPr/>
        </p:nvSpPr>
        <p:spPr>
          <a:xfrm>
            <a:off x="7126439" y="1457975"/>
            <a:ext cx="38521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Aft>
                <a:spcPts val="0"/>
              </a:spcAft>
            </a:pPr>
            <a:r>
              <a:rPr lang="ar-BH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أسس تشريعية مناسبة مؤيدة وداعمة لحماية الأجور</a:t>
            </a:r>
            <a:r>
              <a:rPr lang="en-US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b="0" i="0" dirty="0">
              <a:solidFill>
                <a:schemeClr val="accent6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A12EAD04-09C5-EDA3-E682-C68CDF64E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909" y="2052140"/>
            <a:ext cx="959653" cy="91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D31ECA-8368-D739-4CF6-E7FD2CAC9601}"/>
              </a:ext>
            </a:extLst>
          </p:cNvPr>
          <p:cNvSpPr txBox="1"/>
          <p:nvPr/>
        </p:nvSpPr>
        <p:spPr>
          <a:xfrm>
            <a:off x="7367981" y="2319160"/>
            <a:ext cx="36314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Aft>
                <a:spcPts val="0"/>
              </a:spcAft>
            </a:pPr>
            <a:r>
              <a:rPr lang="ar-BH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خاضعة لأنظمة الدول ولمؤسسات حكومية معنية بالعمالة الوافدة في القطاع الخاص</a:t>
            </a:r>
            <a:endParaRPr lang="ar-SA" b="0" i="0" dirty="0">
              <a:solidFill>
                <a:schemeClr val="accent6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 descr="Goal icon. Target. 18931267 PNG">
            <a:extLst>
              <a:ext uri="{FF2B5EF4-FFF2-40B4-BE49-F238E27FC236}">
                <a16:creationId xmlns:a16="http://schemas.microsoft.com/office/drawing/2014/main" id="{64058AFB-79C3-88E5-E8C4-4399A5F0A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641" y="1746479"/>
            <a:ext cx="513440" cy="52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oal icon. Target. 18931267 PNG">
            <a:extLst>
              <a:ext uri="{FF2B5EF4-FFF2-40B4-BE49-F238E27FC236}">
                <a16:creationId xmlns:a16="http://schemas.microsoft.com/office/drawing/2014/main" id="{4999034B-89F5-FC94-DB46-1D8B74410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641" y="2369266"/>
            <a:ext cx="513440" cy="52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02EA74-6FBF-95E9-01CB-48203E23CB5F}"/>
              </a:ext>
            </a:extLst>
          </p:cNvPr>
          <p:cNvSpPr txBox="1"/>
          <p:nvPr/>
        </p:nvSpPr>
        <p:spPr>
          <a:xfrm>
            <a:off x="264564" y="1846216"/>
            <a:ext cx="54766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spcAft>
                <a:spcPts val="0"/>
              </a:spcAft>
            </a:pPr>
            <a:r>
              <a:rPr lang="ar-BH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حماية حقوق العمالة الوافدة  عن طريق </a:t>
            </a:r>
            <a:r>
              <a:rPr lang="ar-BH" b="0" i="0" dirty="0">
                <a:solidFill>
                  <a:schemeClr val="accent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ضمان </a:t>
            </a:r>
            <a:r>
              <a:rPr lang="ar-BH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التزام المؤسسات بدفع الأجور والإيفاء بها في وقتها دون انتقاص أو تأخير.</a:t>
            </a:r>
            <a:endParaRPr lang="ar-SA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9FC34B-1E4B-814A-76E8-33E65C512939}"/>
              </a:ext>
            </a:extLst>
          </p:cNvPr>
          <p:cNvSpPr txBox="1"/>
          <p:nvPr/>
        </p:nvSpPr>
        <p:spPr>
          <a:xfrm>
            <a:off x="502438" y="2492547"/>
            <a:ext cx="5228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spcAft>
                <a:spcPts val="0"/>
              </a:spcAft>
            </a:pPr>
            <a:r>
              <a:rPr lang="ar-BH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بناء قاعدة بيانات لأغراض البحث وإنفاذ القوانين عن طريق الضبط القانوني</a:t>
            </a:r>
            <a:r>
              <a:rPr lang="ar-BH" dirty="0">
                <a:solidFill>
                  <a:schemeClr val="accent6"/>
                </a:solidFill>
              </a:rPr>
              <a:t>.</a:t>
            </a:r>
            <a:endParaRPr lang="ar-SA" b="0" i="0" dirty="0">
              <a:solidFill>
                <a:schemeClr val="accent6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CA8A53-DAC4-D043-4362-AA399845E913}"/>
              </a:ext>
            </a:extLst>
          </p:cNvPr>
          <p:cNvSpPr/>
          <p:nvPr/>
        </p:nvSpPr>
        <p:spPr>
          <a:xfrm>
            <a:off x="274963" y="1246520"/>
            <a:ext cx="6110713" cy="3693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الهدف من وجود أنظمة حماية الأجور</a:t>
            </a:r>
            <a:endParaRPr lang="en-US" b="1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058B67-26DB-4B5C-E3D2-79C5103CC21E}"/>
              </a:ext>
            </a:extLst>
          </p:cNvPr>
          <p:cNvSpPr/>
          <p:nvPr/>
        </p:nvSpPr>
        <p:spPr>
          <a:xfrm>
            <a:off x="274963" y="1246520"/>
            <a:ext cx="6110713" cy="176907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12" name="Picture 2" descr="Goal - Free business icons">
            <a:extLst>
              <a:ext uri="{FF2B5EF4-FFF2-40B4-BE49-F238E27FC236}">
                <a16:creationId xmlns:a16="http://schemas.microsoft.com/office/drawing/2014/main" id="{293AD63D-51EC-A166-D893-14844D12E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369" y="3539638"/>
            <a:ext cx="699796" cy="69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7F3149B-E8D2-D950-E13A-1B313342D6F2}"/>
              </a:ext>
            </a:extLst>
          </p:cNvPr>
          <p:cNvSpPr txBox="1"/>
          <p:nvPr/>
        </p:nvSpPr>
        <p:spPr>
          <a:xfrm>
            <a:off x="8107969" y="4216775"/>
            <a:ext cx="12645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ar-BH" sz="1800" i="0" dirty="0">
                <a:solidFill>
                  <a:schemeClr val="accent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أهداف متشابهة</a:t>
            </a:r>
            <a:endParaRPr lang="ar-SA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5" name="Picture 4" descr="Compliant - Free miscellaneous icons">
            <a:extLst>
              <a:ext uri="{FF2B5EF4-FFF2-40B4-BE49-F238E27FC236}">
                <a16:creationId xmlns:a16="http://schemas.microsoft.com/office/drawing/2014/main" id="{CCCDE209-BAD4-6E40-932F-033DB1A7C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782" y="3464553"/>
            <a:ext cx="678264" cy="67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8E3B729-7AA0-1317-D595-0F85CBC2BDBD}"/>
              </a:ext>
            </a:extLst>
          </p:cNvPr>
          <p:cNvSpPr txBox="1"/>
          <p:nvPr/>
        </p:nvSpPr>
        <p:spPr>
          <a:xfrm>
            <a:off x="5699007" y="4227315"/>
            <a:ext cx="13437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ar-BH" sz="1800" i="0" dirty="0">
                <a:solidFill>
                  <a:schemeClr val="accent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تشريعات مساندة</a:t>
            </a:r>
            <a:endParaRPr lang="ar-SA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Picture 4" descr="Provider - Free computer icons">
            <a:extLst>
              <a:ext uri="{FF2B5EF4-FFF2-40B4-BE49-F238E27FC236}">
                <a16:creationId xmlns:a16="http://schemas.microsoft.com/office/drawing/2014/main" id="{0C48F5D1-397E-DE83-F5FC-A4D4058DB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635" y="3427975"/>
            <a:ext cx="678264" cy="67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3B98F12-C9EA-BC99-9491-B181D394DFE4}"/>
              </a:ext>
            </a:extLst>
          </p:cNvPr>
          <p:cNvSpPr txBox="1"/>
          <p:nvPr/>
        </p:nvSpPr>
        <p:spPr>
          <a:xfrm>
            <a:off x="3280205" y="4190467"/>
            <a:ext cx="13437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Aft>
                <a:spcPts val="0"/>
              </a:spcAft>
            </a:pPr>
            <a:r>
              <a:rPr lang="ar-BH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أنظمة متشابهة</a:t>
            </a:r>
            <a:endParaRPr lang="ar-SA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9" name="Picture 6" descr="Intelligent Test Automation - Endtest">
            <a:extLst>
              <a:ext uri="{FF2B5EF4-FFF2-40B4-BE49-F238E27FC236}">
                <a16:creationId xmlns:a16="http://schemas.microsoft.com/office/drawing/2014/main" id="{E8D33491-FDD0-E998-667D-97BE13200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21" y="3478983"/>
            <a:ext cx="678264" cy="61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F5CE1CA-35F3-5FCF-BCBA-FF0C272613D0}"/>
              </a:ext>
            </a:extLst>
          </p:cNvPr>
          <p:cNvSpPr txBox="1"/>
          <p:nvPr/>
        </p:nvSpPr>
        <p:spPr>
          <a:xfrm>
            <a:off x="618609" y="4161334"/>
            <a:ext cx="1678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Aft>
                <a:spcPts val="0"/>
              </a:spcAft>
            </a:pPr>
            <a:r>
              <a:rPr lang="ar-BH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آلية انضمام متشابهة</a:t>
            </a:r>
            <a:endParaRPr lang="ar-SA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48A566-6539-ABB2-25C3-F3CCD06828C8}"/>
              </a:ext>
            </a:extLst>
          </p:cNvPr>
          <p:cNvSpPr/>
          <p:nvPr/>
        </p:nvSpPr>
        <p:spPr>
          <a:xfrm>
            <a:off x="10119946" y="3768275"/>
            <a:ext cx="1800479" cy="4961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1ED2F8-F388-F22E-9DE6-1AE0FFBFF9A9}"/>
              </a:ext>
            </a:extLst>
          </p:cNvPr>
          <p:cNvSpPr txBox="1"/>
          <p:nvPr/>
        </p:nvSpPr>
        <p:spPr>
          <a:xfrm>
            <a:off x="10477962" y="3831708"/>
            <a:ext cx="9189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ar-BH" b="1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المميزات</a:t>
            </a:r>
            <a:endParaRPr lang="ar-SA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3" name="Picture 10" descr="Procedure - Free business and finance icons">
            <a:extLst>
              <a:ext uri="{FF2B5EF4-FFF2-40B4-BE49-F238E27FC236}">
                <a16:creationId xmlns:a16="http://schemas.microsoft.com/office/drawing/2014/main" id="{E6B2838D-A4A2-EE18-525B-784BD3531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567" y="5073072"/>
            <a:ext cx="675652" cy="67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0743CC9-86B1-7FFD-5864-C8043147415D}"/>
              </a:ext>
            </a:extLst>
          </p:cNvPr>
          <p:cNvSpPr txBox="1"/>
          <p:nvPr/>
        </p:nvSpPr>
        <p:spPr>
          <a:xfrm>
            <a:off x="7908229" y="5837716"/>
            <a:ext cx="1641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Aft>
                <a:spcPts val="0"/>
              </a:spcAft>
            </a:pPr>
            <a:r>
              <a:rPr lang="ar-BH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آلية تتبع غير مصممة بشكل كاف</a:t>
            </a:r>
            <a:endParaRPr lang="ar-SA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5" name="Picture 12" descr="database error&quot; Icon - Download for free – Iconduck">
            <a:extLst>
              <a:ext uri="{FF2B5EF4-FFF2-40B4-BE49-F238E27FC236}">
                <a16:creationId xmlns:a16="http://schemas.microsoft.com/office/drawing/2014/main" id="{ADBD8E6C-9FFA-0B11-0BC6-FAB61E006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301" y="5065856"/>
            <a:ext cx="675652" cy="71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846E1C0-1C9E-0B38-F9DB-961542DEC29F}"/>
              </a:ext>
            </a:extLst>
          </p:cNvPr>
          <p:cNvSpPr txBox="1"/>
          <p:nvPr/>
        </p:nvSpPr>
        <p:spPr>
          <a:xfrm>
            <a:off x="5618747" y="5830500"/>
            <a:ext cx="1641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Aft>
                <a:spcPts val="0"/>
              </a:spcAft>
            </a:pPr>
            <a:r>
              <a:rPr lang="ar-BH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قواعد بيانات غير استدلالية</a:t>
            </a:r>
            <a:endParaRPr lang="ar-SA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0C3C4E-3960-9B95-1F6C-9685455DD23A}"/>
              </a:ext>
            </a:extLst>
          </p:cNvPr>
          <p:cNvSpPr txBox="1"/>
          <p:nvPr/>
        </p:nvSpPr>
        <p:spPr>
          <a:xfrm>
            <a:off x="3135710" y="6002598"/>
            <a:ext cx="16415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Aft>
                <a:spcPts val="0"/>
              </a:spcAft>
            </a:pPr>
            <a:r>
              <a:rPr lang="ar-BH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تحديات في  الإنفاذ</a:t>
            </a:r>
            <a:endParaRPr lang="ar-SA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8" name="Picture 18" descr="Decision Generic Outline Color icon">
            <a:extLst>
              <a:ext uri="{FF2B5EF4-FFF2-40B4-BE49-F238E27FC236}">
                <a16:creationId xmlns:a16="http://schemas.microsoft.com/office/drawing/2014/main" id="{594F3F54-C7E4-8DF3-CD2F-149794C7F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635" y="5099455"/>
            <a:ext cx="763350" cy="76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0" descr="Vulnerability - Free security icons">
            <a:extLst>
              <a:ext uri="{FF2B5EF4-FFF2-40B4-BE49-F238E27FC236}">
                <a16:creationId xmlns:a16="http://schemas.microsoft.com/office/drawing/2014/main" id="{03467263-73CE-6D0F-4FA0-3C1F5CD53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461" y="5069339"/>
            <a:ext cx="727746" cy="72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C30F5C5-F7A6-B0AD-D6E9-1D3EEE8EE367}"/>
              </a:ext>
            </a:extLst>
          </p:cNvPr>
          <p:cNvSpPr txBox="1"/>
          <p:nvPr/>
        </p:nvSpPr>
        <p:spPr>
          <a:xfrm>
            <a:off x="656055" y="5833983"/>
            <a:ext cx="1641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Aft>
                <a:spcPts val="0"/>
              </a:spcAft>
            </a:pPr>
            <a:r>
              <a:rPr lang="ar-BH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تحديات</a:t>
            </a:r>
          </a:p>
          <a:p>
            <a:pPr algn="ctr" rtl="1">
              <a:spcAft>
                <a:spcPts val="0"/>
              </a:spcAft>
            </a:pPr>
            <a:r>
              <a:rPr lang="ar-BH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تقنية وتنظيمية</a:t>
            </a:r>
            <a:endParaRPr lang="ar-SA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FB8553A-752B-665F-A73A-CBC6CEB14ECC}"/>
              </a:ext>
            </a:extLst>
          </p:cNvPr>
          <p:cNvSpPr/>
          <p:nvPr/>
        </p:nvSpPr>
        <p:spPr>
          <a:xfrm>
            <a:off x="328784" y="4864536"/>
            <a:ext cx="9427488" cy="173751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C0427BC-0BB0-86A6-FBC7-C30D262ECE4E}"/>
              </a:ext>
            </a:extLst>
          </p:cNvPr>
          <p:cNvSpPr/>
          <p:nvPr/>
        </p:nvSpPr>
        <p:spPr>
          <a:xfrm>
            <a:off x="10119946" y="5458337"/>
            <a:ext cx="1800479" cy="4954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CD1EEA-89EA-C4CD-9028-8F9F5A251D7B}"/>
              </a:ext>
            </a:extLst>
          </p:cNvPr>
          <p:cNvSpPr txBox="1"/>
          <p:nvPr/>
        </p:nvSpPr>
        <p:spPr>
          <a:xfrm>
            <a:off x="10241543" y="5521371"/>
            <a:ext cx="1621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Aft>
                <a:spcPts val="0"/>
              </a:spcAft>
            </a:pPr>
            <a:r>
              <a:rPr lang="ar-BH" b="1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التحديات</a:t>
            </a:r>
            <a:endParaRPr lang="ar-SA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4903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28CEE-161F-9391-4A8E-1547EE15D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282" y="449150"/>
            <a:ext cx="8136438" cy="315912"/>
          </a:xfrm>
        </p:spPr>
        <p:txBody>
          <a:bodyPr>
            <a:noAutofit/>
          </a:bodyPr>
          <a:lstStyle/>
          <a:p>
            <a:r>
              <a:rPr lang="ar-BH" sz="2800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أفضل الممارسات (الإمارات العربية المتحدة والمملكة العربية السعودية)</a:t>
            </a:r>
            <a:endParaRPr lang="en-US" sz="2800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076" name="Picture 4" descr="United Arab Emirates National Flag | Flagmakers">
            <a:extLst>
              <a:ext uri="{FF2B5EF4-FFF2-40B4-BE49-F238E27FC236}">
                <a16:creationId xmlns:a16="http://schemas.microsoft.com/office/drawing/2014/main" id="{558A5F2C-99BA-0B03-23F8-4AEBDDFAA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251" y="1971777"/>
            <a:ext cx="1342822" cy="67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Saudi Flag Vector Art, Icons, and Graphics for Free Download">
            <a:extLst>
              <a:ext uri="{FF2B5EF4-FFF2-40B4-BE49-F238E27FC236}">
                <a16:creationId xmlns:a16="http://schemas.microsoft.com/office/drawing/2014/main" id="{8FABACD2-82DA-39CC-54EE-63CD2C8FB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251" y="5223830"/>
            <a:ext cx="1317272" cy="67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C2AA406-06F6-820F-4961-62D1E5834915}"/>
              </a:ext>
            </a:extLst>
          </p:cNvPr>
          <p:cNvSpPr txBox="1"/>
          <p:nvPr/>
        </p:nvSpPr>
        <p:spPr>
          <a:xfrm>
            <a:off x="0" y="5066327"/>
            <a:ext cx="27174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spcAft>
                <a:spcPts val="0"/>
              </a:spcAft>
            </a:pPr>
            <a:r>
              <a:rPr lang="ar-BH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تدرج في التبعات والعقوبات</a:t>
            </a:r>
          </a:p>
          <a:p>
            <a:pPr marL="342900" indent="-342900" algn="just" rtl="1">
              <a:spcAft>
                <a:spcPts val="0"/>
              </a:spcAft>
              <a:buFont typeface="+mj-lt"/>
              <a:buAutoNum type="arabicPeriod"/>
            </a:pPr>
            <a:r>
              <a:rPr lang="ar-BH" sz="1400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إيقاف الخدمات جزئياً أو كلياً</a:t>
            </a:r>
          </a:p>
          <a:p>
            <a:pPr marL="342900" indent="-342900" algn="just" rtl="1">
              <a:spcAft>
                <a:spcPts val="0"/>
              </a:spcAft>
              <a:buFont typeface="+mj-lt"/>
              <a:buAutoNum type="arabicPeriod"/>
            </a:pPr>
            <a:r>
              <a:rPr lang="ar-BH" sz="1400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السماح بالعامل الانتقال لصاحب عمل آخر دون إذنه</a:t>
            </a:r>
          </a:p>
          <a:p>
            <a:pPr marL="342900" indent="-342900" algn="just" rtl="1">
              <a:spcAft>
                <a:spcPts val="0"/>
              </a:spcAft>
              <a:buFont typeface="+mj-lt"/>
              <a:buAutoNum type="arabicPeriod"/>
            </a:pPr>
            <a:r>
              <a:rPr lang="ar-BH" sz="1400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غرامة مالية لكل عامل لكل شهر</a:t>
            </a:r>
          </a:p>
          <a:p>
            <a:pPr marL="342900" indent="-342900" algn="just" rtl="1">
              <a:spcAft>
                <a:spcPts val="0"/>
              </a:spcAft>
              <a:buFont typeface="+mj-lt"/>
              <a:buAutoNum type="arabicPeriod"/>
            </a:pPr>
            <a:r>
              <a:rPr lang="ar-BH" sz="1400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إحالة المنشأة إلى الجهة القضائية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F00999-B8CE-082F-411F-0B0DBAE5BE59}"/>
              </a:ext>
            </a:extLst>
          </p:cNvPr>
          <p:cNvSpPr/>
          <p:nvPr/>
        </p:nvSpPr>
        <p:spPr>
          <a:xfrm>
            <a:off x="6687980" y="1054141"/>
            <a:ext cx="3861411" cy="29249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D24EDC-2B6C-B4CF-CCD7-158F9FC06099}"/>
              </a:ext>
            </a:extLst>
          </p:cNvPr>
          <p:cNvSpPr txBox="1"/>
          <p:nvPr/>
        </p:nvSpPr>
        <p:spPr>
          <a:xfrm>
            <a:off x="6687981" y="1116732"/>
            <a:ext cx="373296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rt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BH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السباقة والأولى منذ عام 2009.</a:t>
            </a:r>
          </a:p>
          <a:p>
            <a:pPr marL="285750" indent="-285750" algn="just" rt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BH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التطبيق على 3 مراحل بهدف إتاحة المجال امام المنشآت لترتيب أوضاعها .</a:t>
            </a:r>
          </a:p>
          <a:p>
            <a:pPr marL="285750" indent="-285750" algn="just" rt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BH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يحمي حقوق وأجور موظفي القطاع الخاص، ويشمل العمالة المنزلية.</a:t>
            </a:r>
          </a:p>
          <a:p>
            <a:pPr marL="285750" indent="-285750" algn="just" rt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BH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إلزاميته على 5 مهن من مهن العمالة المنزلية (مهندس زراعي خاص - مندوب خاص - مقدم رعاية منزلية - مدرس خاص - مدرب خاص).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ar-BH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طريقة سداد أجر العمالة المنزلية  تعتمد على تحويل الأجر في حساب العامل في بنوك مرخصة.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E9F29A-00E7-A68F-2A1F-83CE5DC06F86}"/>
              </a:ext>
            </a:extLst>
          </p:cNvPr>
          <p:cNvSpPr/>
          <p:nvPr/>
        </p:nvSpPr>
        <p:spPr>
          <a:xfrm>
            <a:off x="6687980" y="4368755"/>
            <a:ext cx="3861411" cy="2348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1AD13F-BD18-0D87-673C-4794B4F8747B}"/>
              </a:ext>
            </a:extLst>
          </p:cNvPr>
          <p:cNvSpPr txBox="1"/>
          <p:nvPr/>
        </p:nvSpPr>
        <p:spPr>
          <a:xfrm>
            <a:off x="6687981" y="4402045"/>
            <a:ext cx="375263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rt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BH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مبادرة بدأت في الفترة ما بين  2013-2020.</a:t>
            </a:r>
          </a:p>
          <a:p>
            <a:pPr marL="285750" indent="-285750" algn="just" rt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BH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 التطبيق على 7 مراحل بحسب حجم المنشأة والنشاط الاقتصادي.</a:t>
            </a:r>
          </a:p>
          <a:p>
            <a:pPr marL="285750" indent="-285750" algn="just" rt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BH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يحمي الموظفين السعوديين وغير السعوديين، ويشمل العمالة المنزلية.</a:t>
            </a:r>
          </a:p>
          <a:p>
            <a:pPr marL="285750" indent="-285750" algn="just" rt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BH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يشمل تبريرات الخصم من الراتب.</a:t>
            </a:r>
          </a:p>
          <a:p>
            <a:pPr marL="285750" indent="-285750" algn="just" rt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BH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طريقة سداد أجر العمالة المنزلية  تعتمد على بطاقة مسبقة الدفع للعامل من بنوك مرخصة.</a:t>
            </a:r>
          </a:p>
        </p:txBody>
      </p:sp>
      <p:pic>
        <p:nvPicPr>
          <p:cNvPr id="8" name="Picture 20" descr="Payslip: Paystub Maker - Apps on Google Play">
            <a:extLst>
              <a:ext uri="{FF2B5EF4-FFF2-40B4-BE49-F238E27FC236}">
                <a16:creationId xmlns:a16="http://schemas.microsoft.com/office/drawing/2014/main" id="{79836185-EFE2-5F8E-F141-CBB9F5066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3" t="5183" r="30029" b="5183"/>
          <a:stretch/>
        </p:blipFill>
        <p:spPr bwMode="auto">
          <a:xfrm>
            <a:off x="5809928" y="2556686"/>
            <a:ext cx="587604" cy="67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B66B5D-8E3B-D4FC-3B93-BBBD7366058C}"/>
              </a:ext>
            </a:extLst>
          </p:cNvPr>
          <p:cNvSpPr txBox="1"/>
          <p:nvPr/>
        </p:nvSpPr>
        <p:spPr>
          <a:xfrm>
            <a:off x="2787849" y="2492840"/>
            <a:ext cx="3000215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ar-BH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بيانات أجر مفصلة</a:t>
            </a:r>
          </a:p>
          <a:p>
            <a:pPr algn="r" rtl="1">
              <a:spcAft>
                <a:spcPts val="0"/>
              </a:spcAft>
            </a:pPr>
            <a:r>
              <a:rPr lang="ar-BH" sz="14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الراتب الأساسي، البدلات، مبالغ الحسم، والبيانات الشخصية، وبيانات عملية تحويل الأجر)</a:t>
            </a:r>
          </a:p>
        </p:txBody>
      </p:sp>
      <p:pic>
        <p:nvPicPr>
          <p:cNvPr id="10" name="Picture 24" descr="Services – HomeKey Inspections">
            <a:extLst>
              <a:ext uri="{FF2B5EF4-FFF2-40B4-BE49-F238E27FC236}">
                <a16:creationId xmlns:a16="http://schemas.microsoft.com/office/drawing/2014/main" id="{AC6A91B2-E071-4E9D-2199-C88524099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496" y="1017843"/>
            <a:ext cx="603055" cy="60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B59553-9937-7C6A-A473-0C0A185D6DFA}"/>
              </a:ext>
            </a:extLst>
          </p:cNvPr>
          <p:cNvSpPr txBox="1"/>
          <p:nvPr/>
        </p:nvSpPr>
        <p:spPr>
          <a:xfrm>
            <a:off x="3084875" y="1216001"/>
            <a:ext cx="2703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ar-BH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زيارات تفتيشية دورية ورصد المخالفات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8DAE81-50B0-1E0A-4B4F-31B5ABAC4660}"/>
              </a:ext>
            </a:extLst>
          </p:cNvPr>
          <p:cNvSpPr txBox="1"/>
          <p:nvPr/>
        </p:nvSpPr>
        <p:spPr>
          <a:xfrm>
            <a:off x="2786599" y="1847455"/>
            <a:ext cx="30131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ar-BH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السداد خلال 10 أيام من تاريخ الاستحقاق  </a:t>
            </a:r>
          </a:p>
          <a:p>
            <a:pPr algn="r" rtl="1">
              <a:spcAft>
                <a:spcPts val="0"/>
              </a:spcAft>
            </a:pPr>
            <a:r>
              <a:rPr lang="ar-BH" sz="14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متأخراً بعد 10 أيام ومتوقفاً عن السداد بعد شهر)</a:t>
            </a:r>
          </a:p>
        </p:txBody>
      </p:sp>
      <p:pic>
        <p:nvPicPr>
          <p:cNvPr id="14" name="Picture 28" descr="51,400+ Penalty Stock Illustrations, Royalty-Free Vector Graphics &amp; Clip  Art - iStock | Fine, Financial penalty, Football penalty">
            <a:extLst>
              <a:ext uri="{FF2B5EF4-FFF2-40B4-BE49-F238E27FC236}">
                <a16:creationId xmlns:a16="http://schemas.microsoft.com/office/drawing/2014/main" id="{0291CA58-E222-1CD7-55DB-0BAC3D542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41" y="852038"/>
            <a:ext cx="733295" cy="73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073AC5-8930-3FEE-E61A-904468854683}"/>
              </a:ext>
            </a:extLst>
          </p:cNvPr>
          <p:cNvSpPr txBox="1"/>
          <p:nvPr/>
        </p:nvSpPr>
        <p:spPr>
          <a:xfrm>
            <a:off x="69158" y="1519232"/>
            <a:ext cx="27174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spcAft>
                <a:spcPts val="0"/>
              </a:spcAft>
            </a:pPr>
            <a:r>
              <a:rPr lang="ar-BH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تدرج في التبعات والعقوبات</a:t>
            </a:r>
          </a:p>
          <a:p>
            <a:pPr marL="342900" indent="-342900" algn="just" rtl="1">
              <a:spcAft>
                <a:spcPts val="0"/>
              </a:spcAft>
              <a:buFont typeface="+mj-lt"/>
              <a:buAutoNum type="arabicPeriod"/>
            </a:pPr>
            <a:r>
              <a:rPr lang="ar-BH" sz="14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بدءاً من اليوم 16 من تاريخ الاستحقاق، ثم شهر، ثم 60 يوم، وتدرج بحسب حجم المنشأة.</a:t>
            </a:r>
          </a:p>
          <a:p>
            <a:pPr marL="342900" indent="-342900" algn="just" rtl="1">
              <a:spcAft>
                <a:spcPts val="0"/>
              </a:spcAft>
              <a:buFont typeface="+mj-lt"/>
              <a:buAutoNum type="arabicPeriod"/>
            </a:pPr>
            <a:r>
              <a:rPr lang="ar-BH" sz="14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إيقاف الخدمات.</a:t>
            </a:r>
          </a:p>
          <a:p>
            <a:pPr marL="342900" indent="-342900" algn="just" rtl="1">
              <a:spcAft>
                <a:spcPts val="0"/>
              </a:spcAft>
              <a:buFont typeface="+mj-lt"/>
              <a:buAutoNum type="arabicPeriod"/>
            </a:pPr>
            <a:r>
              <a:rPr lang="ar-BH" sz="14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التدرج في الغرامات وفقاً للمخالفة، بمبلغ تتراوح بين 5,000 و50,000 درهم لكل عامل</a:t>
            </a:r>
          </a:p>
          <a:p>
            <a:pPr marL="342900" indent="-342900" algn="just" rtl="1">
              <a:spcAft>
                <a:spcPts val="0"/>
              </a:spcAft>
              <a:buFont typeface="+mj-lt"/>
              <a:buAutoNum type="arabicPeriod"/>
            </a:pPr>
            <a:r>
              <a:rPr lang="ar-BH" sz="14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تأثر تصنيف المنشأة  ضمن فئات الالتزام والتميز</a:t>
            </a:r>
          </a:p>
          <a:p>
            <a:pPr marL="342900" indent="-342900" algn="just" rtl="1">
              <a:spcAft>
                <a:spcPts val="0"/>
              </a:spcAft>
              <a:buFont typeface="+mj-lt"/>
              <a:buAutoNum type="arabicPeriod"/>
            </a:pPr>
            <a:r>
              <a:rPr lang="ar-BH" sz="14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إحالة المنشأة إلى الجهة القضائية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A24823A-529A-FB36-84CE-05AF3E90564C}"/>
              </a:ext>
            </a:extLst>
          </p:cNvPr>
          <p:cNvGrpSpPr/>
          <p:nvPr/>
        </p:nvGrpSpPr>
        <p:grpSpPr>
          <a:xfrm>
            <a:off x="5818814" y="1847455"/>
            <a:ext cx="566149" cy="553999"/>
            <a:chOff x="9668902" y="2714056"/>
            <a:chExt cx="1229580" cy="1229580"/>
          </a:xfrm>
        </p:grpSpPr>
        <p:pic>
          <p:nvPicPr>
            <p:cNvPr id="20" name="Picture 2" descr="Ten days to go icon. Round symbol with blue arrow Stock Vector Image &amp; Art  - Alamy">
              <a:extLst>
                <a:ext uri="{FF2B5EF4-FFF2-40B4-BE49-F238E27FC236}">
                  <a16:creationId xmlns:a16="http://schemas.microsoft.com/office/drawing/2014/main" id="{CF5FBB88-270D-FCE4-C82C-D8BF5E6340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05" t="37126" r="21154" b="37432"/>
            <a:stretch/>
          </p:blipFill>
          <p:spPr bwMode="auto">
            <a:xfrm>
              <a:off x="9905872" y="3140167"/>
              <a:ext cx="755643" cy="401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Circular Arrow icon">
              <a:extLst>
                <a:ext uri="{FF2B5EF4-FFF2-40B4-BE49-F238E27FC236}">
                  <a16:creationId xmlns:a16="http://schemas.microsoft.com/office/drawing/2014/main" id="{343320E6-3C76-A3DE-49B1-0CF9244A07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706350" flipH="1">
              <a:off x="9668902" y="2714056"/>
              <a:ext cx="1229580" cy="1229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Picture 6" descr="Illustrated Icon With The Concept Of A Smart Tech Tax Inspection System  Stock Illustration - Download Image Now - iStock">
            <a:extLst>
              <a:ext uri="{FF2B5EF4-FFF2-40B4-BE49-F238E27FC236}">
                <a16:creationId xmlns:a16="http://schemas.microsoft.com/office/drawing/2014/main" id="{72AE177E-17C4-94EF-37F2-4533340EB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316" y="3279543"/>
            <a:ext cx="638216" cy="63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DBF0830-F8B6-5BF1-2419-3484E232F40F}"/>
              </a:ext>
            </a:extLst>
          </p:cNvPr>
          <p:cNvSpPr txBox="1"/>
          <p:nvPr/>
        </p:nvSpPr>
        <p:spPr>
          <a:xfrm>
            <a:off x="3368622" y="3475748"/>
            <a:ext cx="241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ar-BH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نظام تفتيش ذكي</a:t>
            </a:r>
          </a:p>
        </p:txBody>
      </p:sp>
      <p:pic>
        <p:nvPicPr>
          <p:cNvPr id="40" name="Picture 20" descr="Payslip: Paystub Maker - Apps on Google Play">
            <a:extLst>
              <a:ext uri="{FF2B5EF4-FFF2-40B4-BE49-F238E27FC236}">
                <a16:creationId xmlns:a16="http://schemas.microsoft.com/office/drawing/2014/main" id="{8823CB82-48CC-65CA-BDFB-A235FC8881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3" t="5183" r="30029" b="5183"/>
          <a:stretch/>
        </p:blipFill>
        <p:spPr bwMode="auto">
          <a:xfrm>
            <a:off x="5852032" y="5941841"/>
            <a:ext cx="587604" cy="67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4E5C50C-D47D-C6C0-EF44-4EDBB3ADA972}"/>
              </a:ext>
            </a:extLst>
          </p:cNvPr>
          <p:cNvSpPr txBox="1"/>
          <p:nvPr/>
        </p:nvSpPr>
        <p:spPr>
          <a:xfrm>
            <a:off x="2829953" y="5877995"/>
            <a:ext cx="300021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ar-BH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بيانات أجر مفصلة</a:t>
            </a:r>
          </a:p>
          <a:p>
            <a:pPr algn="r" rtl="1">
              <a:spcAft>
                <a:spcPts val="0"/>
              </a:spcAft>
            </a:pPr>
            <a:r>
              <a:rPr lang="ar-BH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4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الراتب الأساسي، البدلات، مبالغ الحسم، والبيانات الشخصية، وبيانات عملية تحويل الأجر)</a:t>
            </a:r>
          </a:p>
        </p:txBody>
      </p:sp>
      <p:pic>
        <p:nvPicPr>
          <p:cNvPr id="42" name="Picture 24" descr="Services – HomeKey Inspections">
            <a:extLst>
              <a:ext uri="{FF2B5EF4-FFF2-40B4-BE49-F238E27FC236}">
                <a16:creationId xmlns:a16="http://schemas.microsoft.com/office/drawing/2014/main" id="{93DA885E-6FA5-E306-04C6-433EF09A1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00" y="4394205"/>
            <a:ext cx="603055" cy="60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1B09CD4-5003-C0A1-524D-A536F0B7B9FD}"/>
              </a:ext>
            </a:extLst>
          </p:cNvPr>
          <p:cNvSpPr txBox="1"/>
          <p:nvPr/>
        </p:nvSpPr>
        <p:spPr>
          <a:xfrm>
            <a:off x="3200401" y="4548403"/>
            <a:ext cx="2629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ar-BH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زيارات تفتيشية دورية ورصد المخالفات</a:t>
            </a:r>
          </a:p>
        </p:txBody>
      </p:sp>
      <p:pic>
        <p:nvPicPr>
          <p:cNvPr id="44" name="Picture 28" descr="51,400+ Penalty Stock Illustrations, Royalty-Free Vector Graphics &amp; Clip  Art - iStock | Fine, Financial penalty, Football penalty">
            <a:extLst>
              <a:ext uri="{FF2B5EF4-FFF2-40B4-BE49-F238E27FC236}">
                <a16:creationId xmlns:a16="http://schemas.microsoft.com/office/drawing/2014/main" id="{0236ABF9-18D9-99D7-D266-652B4A096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40" y="4295025"/>
            <a:ext cx="733295" cy="73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8" descr="bFlash® subscription (3 months) - bFlash, Bespoke ECU Programming">
            <a:extLst>
              <a:ext uri="{FF2B5EF4-FFF2-40B4-BE49-F238E27FC236}">
                <a16:creationId xmlns:a16="http://schemas.microsoft.com/office/drawing/2014/main" id="{501B66A6-7A20-D663-9029-7AC0FEA3FD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0" t="26248" r="25217" b="23110"/>
          <a:stretch/>
        </p:blipFill>
        <p:spPr bwMode="auto">
          <a:xfrm>
            <a:off x="5868735" y="5201505"/>
            <a:ext cx="595920" cy="60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EC3430DB-E880-3DA5-F802-92B2FF016387}"/>
              </a:ext>
            </a:extLst>
          </p:cNvPr>
          <p:cNvSpPr txBox="1"/>
          <p:nvPr/>
        </p:nvSpPr>
        <p:spPr>
          <a:xfrm>
            <a:off x="2940764" y="5179868"/>
            <a:ext cx="28668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ar-BH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مقياس انضباط على أساس عدم تأخر السداد  الشهري أكثر من 3 أشهر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DA6C96C-3D3F-3F9E-1422-8E32FEC3554C}"/>
              </a:ext>
            </a:extLst>
          </p:cNvPr>
          <p:cNvCxnSpPr/>
          <p:nvPr/>
        </p:nvCxnSpPr>
        <p:spPr>
          <a:xfrm flipH="1">
            <a:off x="222616" y="4133088"/>
            <a:ext cx="11693770" cy="0"/>
          </a:xfrm>
          <a:prstGeom prst="line">
            <a:avLst/>
          </a:prstGeom>
          <a:ln w="381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724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33">
            <a:extLst>
              <a:ext uri="{FF2B5EF4-FFF2-40B4-BE49-F238E27FC236}">
                <a16:creationId xmlns:a16="http://schemas.microsoft.com/office/drawing/2014/main" id="{5BEEEC56-F9B3-5105-A9FC-B0B3C1557E1D}"/>
              </a:ext>
            </a:extLst>
          </p:cNvPr>
          <p:cNvSpPr/>
          <p:nvPr/>
        </p:nvSpPr>
        <p:spPr>
          <a:xfrm>
            <a:off x="6133061" y="2777438"/>
            <a:ext cx="5918083" cy="19629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9363ADF-3CEB-B94A-6249-B0CBCD27BEE7}"/>
              </a:ext>
            </a:extLst>
          </p:cNvPr>
          <p:cNvSpPr/>
          <p:nvPr/>
        </p:nvSpPr>
        <p:spPr>
          <a:xfrm>
            <a:off x="128954" y="4805349"/>
            <a:ext cx="5918083" cy="1955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128CEE-161F-9391-4A8E-1547EE15D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04" y="388275"/>
            <a:ext cx="10891316" cy="315912"/>
          </a:xfrm>
        </p:spPr>
        <p:txBody>
          <a:bodyPr>
            <a:noAutofit/>
          </a:bodyPr>
          <a:lstStyle/>
          <a:p>
            <a:r>
              <a:rPr lang="ar-BH" sz="2800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رؤية مملكة البحرين في مد مظلة نظام حماية الأجور ليشمل أجور العمالة المنزلية في مملكة البحرين</a:t>
            </a:r>
            <a:endParaRPr lang="en-US" sz="2800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6" name="Picture 16" descr="Legal document - Free business and finance icons">
            <a:extLst>
              <a:ext uri="{FF2B5EF4-FFF2-40B4-BE49-F238E27FC236}">
                <a16:creationId xmlns:a16="http://schemas.microsoft.com/office/drawing/2014/main" id="{EF7D0DF1-BAB4-27BB-8DB1-C69AB1288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940" y="1210653"/>
            <a:ext cx="662832" cy="66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F87AD5A-1484-E3A8-963B-F813F0E54554}"/>
              </a:ext>
            </a:extLst>
          </p:cNvPr>
          <p:cNvSpPr txBox="1"/>
          <p:nvPr/>
        </p:nvSpPr>
        <p:spPr>
          <a:xfrm>
            <a:off x="10022212" y="1867296"/>
            <a:ext cx="2358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تشريعات داعمة</a:t>
            </a:r>
          </a:p>
          <a:p>
            <a:pPr algn="ctr" rtl="1"/>
            <a:r>
              <a:rPr lang="ar-BH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(ضمها اختيارياً)</a:t>
            </a:r>
            <a:endParaRPr lang="en-US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97AA63F-6B30-3A03-E4AE-369C5ACE3D89}"/>
              </a:ext>
            </a:extLst>
          </p:cNvPr>
          <p:cNvSpPr/>
          <p:nvPr/>
        </p:nvSpPr>
        <p:spPr>
          <a:xfrm flipH="1">
            <a:off x="9474295" y="1368051"/>
            <a:ext cx="1199734" cy="44702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Best Encourage Icon Royalty-Free Images, Stock Photos &amp; Pictures |  Shutterstock">
            <a:extLst>
              <a:ext uri="{FF2B5EF4-FFF2-40B4-BE49-F238E27FC236}">
                <a16:creationId xmlns:a16="http://schemas.microsoft.com/office/drawing/2014/main" id="{D8214C8A-B6E4-9216-43F0-610614B8B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1" t="10829" r="17357" b="20638"/>
          <a:stretch/>
        </p:blipFill>
        <p:spPr bwMode="auto">
          <a:xfrm>
            <a:off x="8573261" y="1187033"/>
            <a:ext cx="591873" cy="70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2EE9D7-07D5-B805-F924-E601CC03D3A8}"/>
              </a:ext>
            </a:extLst>
          </p:cNvPr>
          <p:cNvSpPr txBox="1"/>
          <p:nvPr/>
        </p:nvSpPr>
        <p:spPr>
          <a:xfrm>
            <a:off x="7971189" y="1867296"/>
            <a:ext cx="1798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التشجيع على الانضمام والتمهيد له</a:t>
            </a:r>
            <a:endParaRPr lang="en-US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30" name="Picture 6" descr="Mandatory stamp. Red round grunge mandatory sign ilustración de Stock |  Adobe Stock">
            <a:extLst>
              <a:ext uri="{FF2B5EF4-FFF2-40B4-BE49-F238E27FC236}">
                <a16:creationId xmlns:a16="http://schemas.microsoft.com/office/drawing/2014/main" id="{CC37627F-0BAB-51FB-0329-F2F28C6E4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433" y="1264860"/>
            <a:ext cx="641549" cy="52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Personal-Development Icons - Free SVG &amp; PNG Personal-Development Images -  Noun Project">
            <a:extLst>
              <a:ext uri="{FF2B5EF4-FFF2-40B4-BE49-F238E27FC236}">
                <a16:creationId xmlns:a16="http://schemas.microsoft.com/office/drawing/2014/main" id="{A6F350FC-69CA-FBCD-5CF9-7B62DFA26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004" y="1219793"/>
            <a:ext cx="581357" cy="58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614104F-13AE-B235-01D0-1D0A926487CB}"/>
              </a:ext>
            </a:extLst>
          </p:cNvPr>
          <p:cNvSpPr txBox="1"/>
          <p:nvPr/>
        </p:nvSpPr>
        <p:spPr>
          <a:xfrm>
            <a:off x="5306038" y="1867296"/>
            <a:ext cx="1932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تطوير النظام الحالي وتحديث قاعدة البيانات</a:t>
            </a:r>
            <a:endParaRPr lang="en-US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F7E506-47D4-6CC7-3909-0EEB57B9B503}"/>
              </a:ext>
            </a:extLst>
          </p:cNvPr>
          <p:cNvSpPr txBox="1"/>
          <p:nvPr/>
        </p:nvSpPr>
        <p:spPr>
          <a:xfrm>
            <a:off x="2902557" y="1867296"/>
            <a:ext cx="1932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إلزامية التطبيق على العمالة المنزلية</a:t>
            </a:r>
            <a:endParaRPr lang="en-US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16DA840-DE15-A981-7AC5-204E1010C855}"/>
              </a:ext>
            </a:extLst>
          </p:cNvPr>
          <p:cNvSpPr/>
          <p:nvPr/>
        </p:nvSpPr>
        <p:spPr>
          <a:xfrm>
            <a:off x="128954" y="2461799"/>
            <a:ext cx="11934092" cy="29903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التحديات</a:t>
            </a:r>
            <a:endParaRPr lang="en-US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032" name="Group 1031">
            <a:extLst>
              <a:ext uri="{FF2B5EF4-FFF2-40B4-BE49-F238E27FC236}">
                <a16:creationId xmlns:a16="http://schemas.microsoft.com/office/drawing/2014/main" id="{2EC0EC09-BAA5-7EEA-7493-CF124DE0D93B}"/>
              </a:ext>
            </a:extLst>
          </p:cNvPr>
          <p:cNvGrpSpPr/>
          <p:nvPr/>
        </p:nvGrpSpPr>
        <p:grpSpPr>
          <a:xfrm>
            <a:off x="802515" y="1199782"/>
            <a:ext cx="797027" cy="707020"/>
            <a:chOff x="712177" y="1062589"/>
            <a:chExt cx="1055858" cy="1028309"/>
          </a:xfrm>
        </p:grpSpPr>
        <p:pic>
          <p:nvPicPr>
            <p:cNvPr id="3" name="Picture 16" descr="Legal document - Free business and finance icons">
              <a:extLst>
                <a:ext uri="{FF2B5EF4-FFF2-40B4-BE49-F238E27FC236}">
                  <a16:creationId xmlns:a16="http://schemas.microsoft.com/office/drawing/2014/main" id="{507C5715-3518-A1C4-294E-AA91C857F7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485" y="1062589"/>
              <a:ext cx="847550" cy="847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0" descr="Weakness Detailed Rounded Lineal icon">
              <a:extLst>
                <a:ext uri="{FF2B5EF4-FFF2-40B4-BE49-F238E27FC236}">
                  <a16:creationId xmlns:a16="http://schemas.microsoft.com/office/drawing/2014/main" id="{4758831E-4CEE-918D-2B74-761257AA2C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177" y="1627590"/>
              <a:ext cx="463308" cy="463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F9EF32E-16C6-DF52-E7D7-E337C2CE1C25}"/>
              </a:ext>
            </a:extLst>
          </p:cNvPr>
          <p:cNvSpPr txBox="1"/>
          <p:nvPr/>
        </p:nvSpPr>
        <p:spPr>
          <a:xfrm>
            <a:off x="304058" y="1867296"/>
            <a:ext cx="1932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إنفاذ القوانين ورصد المخالفات </a:t>
            </a:r>
            <a:endParaRPr lang="en-US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FEBFEB1-03FA-B8BD-A8B5-49ADE6090CFE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6095187" y="2760835"/>
            <a:ext cx="813" cy="4081936"/>
          </a:xfrm>
          <a:prstGeom prst="line">
            <a:avLst/>
          </a:prstGeom>
          <a:ln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1EFAA6A-AB38-78CB-908F-9E3055429CC5}"/>
              </a:ext>
            </a:extLst>
          </p:cNvPr>
          <p:cNvCxnSpPr>
            <a:cxnSpLocks/>
          </p:cNvCxnSpPr>
          <p:nvPr/>
        </p:nvCxnSpPr>
        <p:spPr>
          <a:xfrm flipH="1">
            <a:off x="122653" y="4769386"/>
            <a:ext cx="11913234" cy="0"/>
          </a:xfrm>
          <a:prstGeom prst="line">
            <a:avLst/>
          </a:prstGeom>
          <a:ln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F96F510D-E38D-2C26-137C-9B05C13E3FE9}"/>
              </a:ext>
            </a:extLst>
          </p:cNvPr>
          <p:cNvSpPr/>
          <p:nvPr/>
        </p:nvSpPr>
        <p:spPr>
          <a:xfrm>
            <a:off x="6133062" y="2777439"/>
            <a:ext cx="783447" cy="19629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تحديات تشريعية</a:t>
            </a:r>
            <a:endParaRPr lang="en-US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D421533-25B7-5229-4008-2FF0FF3263CD}"/>
              </a:ext>
            </a:extLst>
          </p:cNvPr>
          <p:cNvSpPr/>
          <p:nvPr/>
        </p:nvSpPr>
        <p:spPr>
          <a:xfrm>
            <a:off x="5282261" y="2777440"/>
            <a:ext cx="783447" cy="19629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تحديات تنظيمية</a:t>
            </a:r>
            <a:endParaRPr lang="en-US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BB70849-4B99-7EE6-450E-00DCDB9F3E8A}"/>
              </a:ext>
            </a:extLst>
          </p:cNvPr>
          <p:cNvSpPr/>
          <p:nvPr/>
        </p:nvSpPr>
        <p:spPr>
          <a:xfrm>
            <a:off x="6133061" y="4807434"/>
            <a:ext cx="783447" cy="19710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تحديات تقنية</a:t>
            </a:r>
            <a:endParaRPr lang="en-US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8CAE1E6-74E1-A459-5103-E6F9A00987BE}"/>
              </a:ext>
            </a:extLst>
          </p:cNvPr>
          <p:cNvSpPr/>
          <p:nvPr/>
        </p:nvSpPr>
        <p:spPr>
          <a:xfrm>
            <a:off x="5273384" y="4807434"/>
            <a:ext cx="783447" cy="19710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تحديات مجتمعية</a:t>
            </a:r>
            <a:endParaRPr lang="en-US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8" name="Picture 2" descr="Renewal Icons &amp; Symbols">
            <a:extLst>
              <a:ext uri="{FF2B5EF4-FFF2-40B4-BE49-F238E27FC236}">
                <a16:creationId xmlns:a16="http://schemas.microsoft.com/office/drawing/2014/main" id="{AF5BDAB9-5E0C-0661-161F-5467DB64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618" y="3037521"/>
            <a:ext cx="493079" cy="4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B72EA14-8186-8DC7-DA2A-96EDE24275C6}"/>
              </a:ext>
            </a:extLst>
          </p:cNvPr>
          <p:cNvSpPr txBox="1"/>
          <p:nvPr/>
        </p:nvSpPr>
        <p:spPr>
          <a:xfrm>
            <a:off x="8289906" y="3131699"/>
            <a:ext cx="276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تحديث التشريعات لإلزامية التطبيق</a:t>
            </a:r>
            <a:endParaRPr lang="en-US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0" name="Picture 6" descr="Penalty icon PNG and SVG Vector Free Download">
            <a:extLst>
              <a:ext uri="{FF2B5EF4-FFF2-40B4-BE49-F238E27FC236}">
                <a16:creationId xmlns:a16="http://schemas.microsoft.com/office/drawing/2014/main" id="{380AE338-B9C4-A672-81FF-D7F2B62F9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677" y="3775348"/>
            <a:ext cx="730717" cy="59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4DDBE88D-8676-18A7-0CFA-F7157C544DA6}"/>
              </a:ext>
            </a:extLst>
          </p:cNvPr>
          <p:cNvSpPr txBox="1"/>
          <p:nvPr/>
        </p:nvSpPr>
        <p:spPr>
          <a:xfrm>
            <a:off x="8263809" y="3997975"/>
            <a:ext cx="276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تغليظ العقوبات في حال عدم الالتزام</a:t>
            </a:r>
            <a:endParaRPr lang="en-US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9D531FB-DEDE-3A55-7758-C617728E83AF}"/>
              </a:ext>
            </a:extLst>
          </p:cNvPr>
          <p:cNvSpPr txBox="1"/>
          <p:nvPr/>
        </p:nvSpPr>
        <p:spPr>
          <a:xfrm>
            <a:off x="2850032" y="3037585"/>
            <a:ext cx="1761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تحديث الإجراءات والقرارات المنظمة</a:t>
            </a:r>
            <a:endParaRPr lang="en-US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B1D2607-3717-4A26-191C-12936BAF4C7F}"/>
              </a:ext>
            </a:extLst>
          </p:cNvPr>
          <p:cNvGrpSpPr/>
          <p:nvPr/>
        </p:nvGrpSpPr>
        <p:grpSpPr>
          <a:xfrm>
            <a:off x="4653723" y="3089520"/>
            <a:ext cx="591406" cy="524657"/>
            <a:chOff x="8806641" y="4094675"/>
            <a:chExt cx="769898" cy="716052"/>
          </a:xfrm>
        </p:grpSpPr>
        <p:pic>
          <p:nvPicPr>
            <p:cNvPr id="54" name="Picture 10" descr="Checking - Free business icons">
              <a:extLst>
                <a:ext uri="{FF2B5EF4-FFF2-40B4-BE49-F238E27FC236}">
                  <a16:creationId xmlns:a16="http://schemas.microsoft.com/office/drawing/2014/main" id="{D5938214-13ED-B94D-A15D-C5D6423FBA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6641" y="4118717"/>
              <a:ext cx="692010" cy="692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14" descr="EMI insurance Vector Icons free download in SVG, PNG Format">
              <a:extLst>
                <a:ext uri="{FF2B5EF4-FFF2-40B4-BE49-F238E27FC236}">
                  <a16:creationId xmlns:a16="http://schemas.microsoft.com/office/drawing/2014/main" id="{FD1606CE-EFA2-2F31-EFA8-D93176032E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6230" y="4094675"/>
              <a:ext cx="220309" cy="220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74EF87C-6196-3A88-6309-4CCD3C1189CC}"/>
              </a:ext>
            </a:extLst>
          </p:cNvPr>
          <p:cNvGrpSpPr/>
          <p:nvPr/>
        </p:nvGrpSpPr>
        <p:grpSpPr>
          <a:xfrm>
            <a:off x="4670176" y="4012256"/>
            <a:ext cx="492153" cy="507041"/>
            <a:chOff x="5248614" y="4230640"/>
            <a:chExt cx="559662" cy="723822"/>
          </a:xfrm>
        </p:grpSpPr>
        <p:pic>
          <p:nvPicPr>
            <p:cNvPr id="57" name="Picture 16" descr="Monthly Salary Icons - Free SVG &amp; PNG Monthly Salary Images - Noun Project">
              <a:extLst>
                <a:ext uri="{FF2B5EF4-FFF2-40B4-BE49-F238E27FC236}">
                  <a16:creationId xmlns:a16="http://schemas.microsoft.com/office/drawing/2014/main" id="{CC2D1258-F8A3-9479-9456-DBAC2F8421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8614" y="4230640"/>
              <a:ext cx="559662" cy="559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0" descr="Upload icon - Free download on Iconfinder">
              <a:extLst>
                <a:ext uri="{FF2B5EF4-FFF2-40B4-BE49-F238E27FC236}">
                  <a16:creationId xmlns:a16="http://schemas.microsoft.com/office/drawing/2014/main" id="{79906E26-3A8F-7555-C37A-AC8F7DF084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0040" y="4692567"/>
              <a:ext cx="261895" cy="261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2F7CB1F8-2B87-9DE4-7E17-FF35DA6A7617}"/>
              </a:ext>
            </a:extLst>
          </p:cNvPr>
          <p:cNvSpPr txBox="1"/>
          <p:nvPr/>
        </p:nvSpPr>
        <p:spPr>
          <a:xfrm>
            <a:off x="2873150" y="4006750"/>
            <a:ext cx="1761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ضبط عمليات وإجراءات</a:t>
            </a:r>
          </a:p>
          <a:p>
            <a:pPr algn="just" rtl="1"/>
            <a:r>
              <a:rPr lang="ar-BH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تحديث الأجور</a:t>
            </a:r>
            <a:endParaRPr lang="en-US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BD18C7D-7529-E5F7-9550-E98C67EA601F}"/>
              </a:ext>
            </a:extLst>
          </p:cNvPr>
          <p:cNvGrpSpPr/>
          <p:nvPr/>
        </p:nvGrpSpPr>
        <p:grpSpPr>
          <a:xfrm>
            <a:off x="2314068" y="3122657"/>
            <a:ext cx="470886" cy="397822"/>
            <a:chOff x="3598143" y="5323628"/>
            <a:chExt cx="907009" cy="653767"/>
          </a:xfrm>
        </p:grpSpPr>
        <p:pic>
          <p:nvPicPr>
            <p:cNvPr id="61" name="Picture 24" descr="Gebäude - Kostenlose gebäude Icons">
              <a:extLst>
                <a:ext uri="{FF2B5EF4-FFF2-40B4-BE49-F238E27FC236}">
                  <a16:creationId xmlns:a16="http://schemas.microsoft.com/office/drawing/2014/main" id="{3990DC3D-83BE-12D1-4B18-D697709AB3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8143" y="5323628"/>
              <a:ext cx="644867" cy="644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EA795E-5F25-C9B6-0116-03C31B9BFBB2}"/>
                </a:ext>
              </a:extLst>
            </p:cNvPr>
            <p:cNvSpPr/>
            <p:nvPr/>
          </p:nvSpPr>
          <p:spPr>
            <a:xfrm>
              <a:off x="3965340" y="5726349"/>
              <a:ext cx="183504" cy="1669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pic>
          <p:nvPicPr>
            <p:cNvPr id="63" name="Picture 22" descr="Los Angeles County Building And Safety, 41% OFF">
              <a:extLst>
                <a:ext uri="{FF2B5EF4-FFF2-40B4-BE49-F238E27FC236}">
                  <a16:creationId xmlns:a16="http://schemas.microsoft.com/office/drawing/2014/main" id="{0F6FA74D-E7E5-F7DB-AD24-0B04DB6F4B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73" t="13276" r="33148" b="15258"/>
            <a:stretch/>
          </p:blipFill>
          <p:spPr bwMode="auto">
            <a:xfrm>
              <a:off x="3891032" y="5339852"/>
              <a:ext cx="614120" cy="637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4" name="TextBox 1023">
            <a:extLst>
              <a:ext uri="{FF2B5EF4-FFF2-40B4-BE49-F238E27FC236}">
                <a16:creationId xmlns:a16="http://schemas.microsoft.com/office/drawing/2014/main" id="{72822DDA-E410-9955-CEC9-7A1DF91E58BA}"/>
              </a:ext>
            </a:extLst>
          </p:cNvPr>
          <p:cNvSpPr txBox="1"/>
          <p:nvPr/>
        </p:nvSpPr>
        <p:spPr>
          <a:xfrm>
            <a:off x="155299" y="3001622"/>
            <a:ext cx="2166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تفعيل وتحديث الإجراءات الرقابية بين مختلف المؤسسات</a:t>
            </a:r>
            <a:endParaRPr lang="en-US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25" name="Picture 26" descr="Oversight Icons &amp; Symbols">
            <a:extLst>
              <a:ext uri="{FF2B5EF4-FFF2-40B4-BE49-F238E27FC236}">
                <a16:creationId xmlns:a16="http://schemas.microsoft.com/office/drawing/2014/main" id="{7CCC9AAD-C1D5-1EEB-27A5-9A2DFCFC2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42" y="4019157"/>
            <a:ext cx="505481" cy="50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TextBox 1026">
            <a:extLst>
              <a:ext uri="{FF2B5EF4-FFF2-40B4-BE49-F238E27FC236}">
                <a16:creationId xmlns:a16="http://schemas.microsoft.com/office/drawing/2014/main" id="{489B8B77-FEF5-6FC6-EA74-57C23BBC3E69}"/>
              </a:ext>
            </a:extLst>
          </p:cNvPr>
          <p:cNvSpPr txBox="1"/>
          <p:nvPr/>
        </p:nvSpPr>
        <p:spPr>
          <a:xfrm>
            <a:off x="94262" y="4009184"/>
            <a:ext cx="2166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التوسع في الإجراءات التنظيمية لعمليات التفتيش المشتركة</a:t>
            </a:r>
            <a:endParaRPr lang="en-US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50" name="Picture 2" descr="Digital Payment Icon Royalty-Free Images, Stock Photos &amp; Pictures |  Shutterstock">
            <a:extLst>
              <a:ext uri="{FF2B5EF4-FFF2-40B4-BE49-F238E27FC236}">
                <a16:creationId xmlns:a16="http://schemas.microsoft.com/office/drawing/2014/main" id="{376318BF-98CF-591B-F0B8-B36239611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4" t="14266" r="7653" b="24926"/>
          <a:stretch/>
        </p:blipFill>
        <p:spPr bwMode="auto">
          <a:xfrm>
            <a:off x="11110865" y="4917462"/>
            <a:ext cx="809533" cy="68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TextBox 1042">
            <a:extLst>
              <a:ext uri="{FF2B5EF4-FFF2-40B4-BE49-F238E27FC236}">
                <a16:creationId xmlns:a16="http://schemas.microsoft.com/office/drawing/2014/main" id="{3C409D98-578D-EABB-3153-A0F2863D2EC5}"/>
              </a:ext>
            </a:extLst>
          </p:cNvPr>
          <p:cNvSpPr txBox="1"/>
          <p:nvPr/>
        </p:nvSpPr>
        <p:spPr>
          <a:xfrm>
            <a:off x="7325360" y="5014135"/>
            <a:ext cx="3692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رقمنة العمليات المتعلقة بضبط سداد الأجور من خلال نظام إلكتروني متكامل</a:t>
            </a:r>
            <a:endParaRPr lang="en-US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54" name="Picture 6" descr="mainframe, server, hosting service line icon on white 3374642 Vector Art at  Vecteezy">
            <a:extLst>
              <a:ext uri="{FF2B5EF4-FFF2-40B4-BE49-F238E27FC236}">
                <a16:creationId xmlns:a16="http://schemas.microsoft.com/office/drawing/2014/main" id="{BFEFAA8F-A63C-7BEB-3973-271695A9A5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1" t="18482" r="20855" b="18309"/>
          <a:stretch/>
        </p:blipFill>
        <p:spPr bwMode="auto">
          <a:xfrm>
            <a:off x="11110865" y="5917321"/>
            <a:ext cx="744224" cy="79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9" name="TextBox 1048">
            <a:extLst>
              <a:ext uri="{FF2B5EF4-FFF2-40B4-BE49-F238E27FC236}">
                <a16:creationId xmlns:a16="http://schemas.microsoft.com/office/drawing/2014/main" id="{8C252B01-EAC5-9ECD-0E4A-BE4CCD3C03FC}"/>
              </a:ext>
            </a:extLst>
          </p:cNvPr>
          <p:cNvSpPr txBox="1"/>
          <p:nvPr/>
        </p:nvSpPr>
        <p:spPr>
          <a:xfrm>
            <a:off x="7338845" y="5855166"/>
            <a:ext cx="369297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نظام مستقبلي متكامل شامل للمؤسسات ذات العلاقة </a:t>
            </a:r>
            <a:r>
              <a:rPr lang="ar-BH" sz="1400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(الهيئة العامة للتأمين الاجتماعي، وزارة العمل، مصرف البحرين المركزي والبنوك المرخصة، إلخ)</a:t>
            </a:r>
            <a:endParaRPr lang="en-US" sz="1400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56" name="Picture 8" descr="Awareness - Free people icons">
            <a:extLst>
              <a:ext uri="{FF2B5EF4-FFF2-40B4-BE49-F238E27FC236}">
                <a16:creationId xmlns:a16="http://schemas.microsoft.com/office/drawing/2014/main" id="{B4D1B5A7-4819-5165-A4E4-1E374B2A2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136" y="4889016"/>
            <a:ext cx="626688" cy="62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1" name="TextBox 1050">
            <a:extLst>
              <a:ext uri="{FF2B5EF4-FFF2-40B4-BE49-F238E27FC236}">
                <a16:creationId xmlns:a16="http://schemas.microsoft.com/office/drawing/2014/main" id="{A64C272E-5F8B-98F0-782E-F71AB2B5FB22}"/>
              </a:ext>
            </a:extLst>
          </p:cNvPr>
          <p:cNvSpPr txBox="1"/>
          <p:nvPr/>
        </p:nvSpPr>
        <p:spPr>
          <a:xfrm>
            <a:off x="2623694" y="5109797"/>
            <a:ext cx="1989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خطة توعوية وطنية متكاملة</a:t>
            </a:r>
            <a:endParaRPr lang="en-US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64" name="Picture 16" descr="Campaign Plan Icons - Free SVG &amp; PNG Campaign Plan Images - Noun Project">
            <a:extLst>
              <a:ext uri="{FF2B5EF4-FFF2-40B4-BE49-F238E27FC236}">
                <a16:creationId xmlns:a16="http://schemas.microsoft.com/office/drawing/2014/main" id="{DE257E46-2826-B944-F941-BEE560A0C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555" y="5778052"/>
            <a:ext cx="563739" cy="5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2" name="TextBox 1051">
            <a:extLst>
              <a:ext uri="{FF2B5EF4-FFF2-40B4-BE49-F238E27FC236}">
                <a16:creationId xmlns:a16="http://schemas.microsoft.com/office/drawing/2014/main" id="{7199027C-E840-46D3-24C7-D7E88B73B3D2}"/>
              </a:ext>
            </a:extLst>
          </p:cNvPr>
          <p:cNvSpPr txBox="1"/>
          <p:nvPr/>
        </p:nvSpPr>
        <p:spPr>
          <a:xfrm>
            <a:off x="2640917" y="5896336"/>
            <a:ext cx="2049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خطة توعوية للعمالة الأجنبية</a:t>
            </a:r>
            <a:endParaRPr lang="en-US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68" name="Picture 20" descr="Migration - Free people icons">
            <a:extLst>
              <a:ext uri="{FF2B5EF4-FFF2-40B4-BE49-F238E27FC236}">
                <a16:creationId xmlns:a16="http://schemas.microsoft.com/office/drawing/2014/main" id="{403B1E0E-9EDB-5451-5C98-697BE5C6D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830" y="5857358"/>
            <a:ext cx="484433" cy="48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2" name="Arrow: Right 1061">
            <a:extLst>
              <a:ext uri="{FF2B5EF4-FFF2-40B4-BE49-F238E27FC236}">
                <a16:creationId xmlns:a16="http://schemas.microsoft.com/office/drawing/2014/main" id="{57D0BEA3-4DCC-97D2-DE01-37B00FBF67C0}"/>
              </a:ext>
            </a:extLst>
          </p:cNvPr>
          <p:cNvSpPr/>
          <p:nvPr/>
        </p:nvSpPr>
        <p:spPr>
          <a:xfrm flipH="1">
            <a:off x="2437529" y="6005800"/>
            <a:ext cx="247752" cy="150404"/>
          </a:xfrm>
          <a:prstGeom prst="rightArrow">
            <a:avLst/>
          </a:prstGeom>
          <a:solidFill>
            <a:srgbClr val="3F56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63" name="TextBox 1062">
            <a:extLst>
              <a:ext uri="{FF2B5EF4-FFF2-40B4-BE49-F238E27FC236}">
                <a16:creationId xmlns:a16="http://schemas.microsoft.com/office/drawing/2014/main" id="{6523DB22-75CA-07EE-E5DD-6BD7E6FCE15C}"/>
              </a:ext>
            </a:extLst>
          </p:cNvPr>
          <p:cNvSpPr txBox="1"/>
          <p:nvPr/>
        </p:nvSpPr>
        <p:spPr>
          <a:xfrm>
            <a:off x="505059" y="5496671"/>
            <a:ext cx="1109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قبل الوصول</a:t>
            </a:r>
            <a:endParaRPr lang="en-US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64" name="TextBox 1063">
            <a:extLst>
              <a:ext uri="{FF2B5EF4-FFF2-40B4-BE49-F238E27FC236}">
                <a16:creationId xmlns:a16="http://schemas.microsoft.com/office/drawing/2014/main" id="{8AF4D4F1-9A09-B243-BB89-1BBAA4BD0EAE}"/>
              </a:ext>
            </a:extLst>
          </p:cNvPr>
          <p:cNvSpPr txBox="1"/>
          <p:nvPr/>
        </p:nvSpPr>
        <p:spPr>
          <a:xfrm>
            <a:off x="501172" y="5879488"/>
            <a:ext cx="1109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عند الوصول</a:t>
            </a:r>
            <a:endParaRPr lang="en-US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65" name="TextBox 1064">
            <a:extLst>
              <a:ext uri="{FF2B5EF4-FFF2-40B4-BE49-F238E27FC236}">
                <a16:creationId xmlns:a16="http://schemas.microsoft.com/office/drawing/2014/main" id="{DC1114E6-FD48-F6AC-AB4C-D7134C343047}"/>
              </a:ext>
            </a:extLst>
          </p:cNvPr>
          <p:cNvSpPr txBox="1"/>
          <p:nvPr/>
        </p:nvSpPr>
        <p:spPr>
          <a:xfrm>
            <a:off x="15213" y="6273844"/>
            <a:ext cx="158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أثناء الإقامة والعمل</a:t>
            </a:r>
            <a:endParaRPr lang="en-US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068" name="Group 1067">
            <a:extLst>
              <a:ext uri="{FF2B5EF4-FFF2-40B4-BE49-F238E27FC236}">
                <a16:creationId xmlns:a16="http://schemas.microsoft.com/office/drawing/2014/main" id="{F5DDC6E0-960B-0DCA-8812-CFF6779A1657}"/>
              </a:ext>
            </a:extLst>
          </p:cNvPr>
          <p:cNvGrpSpPr/>
          <p:nvPr/>
        </p:nvGrpSpPr>
        <p:grpSpPr>
          <a:xfrm>
            <a:off x="1565067" y="5686540"/>
            <a:ext cx="249339" cy="771969"/>
            <a:chOff x="1565067" y="5822335"/>
            <a:chExt cx="395346" cy="771969"/>
          </a:xfrm>
        </p:grpSpPr>
        <p:grpSp>
          <p:nvGrpSpPr>
            <p:cNvPr id="1060" name="Group 1059">
              <a:extLst>
                <a:ext uri="{FF2B5EF4-FFF2-40B4-BE49-F238E27FC236}">
                  <a16:creationId xmlns:a16="http://schemas.microsoft.com/office/drawing/2014/main" id="{26C4D734-874A-A857-59AC-3B84B6AD3717}"/>
                </a:ext>
              </a:extLst>
            </p:cNvPr>
            <p:cNvGrpSpPr/>
            <p:nvPr/>
          </p:nvGrpSpPr>
          <p:grpSpPr>
            <a:xfrm>
              <a:off x="1565067" y="5822335"/>
              <a:ext cx="395346" cy="771969"/>
              <a:chOff x="1865014" y="5855166"/>
              <a:chExt cx="395346" cy="771969"/>
            </a:xfrm>
          </p:grpSpPr>
          <p:cxnSp>
            <p:nvCxnSpPr>
              <p:cNvPr id="1054" name="Connector: Elbow 1053">
                <a:extLst>
                  <a:ext uri="{FF2B5EF4-FFF2-40B4-BE49-F238E27FC236}">
                    <a16:creationId xmlns:a16="http://schemas.microsoft.com/office/drawing/2014/main" id="{AF18E72E-4673-27DD-DF5D-BBDB80A7BC77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1865014" y="5855166"/>
                <a:ext cx="395346" cy="382756"/>
              </a:xfrm>
              <a:prstGeom prst="bentConnector3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7" name="Connector: Elbow 1056">
                <a:extLst>
                  <a:ext uri="{FF2B5EF4-FFF2-40B4-BE49-F238E27FC236}">
                    <a16:creationId xmlns:a16="http://schemas.microsoft.com/office/drawing/2014/main" id="{A90C98FF-114A-091C-F265-8FC0428333F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763920" y="6329641"/>
                <a:ext cx="398588" cy="196400"/>
              </a:xfrm>
              <a:prstGeom prst="bentConnector3">
                <a:avLst>
                  <a:gd name="adj1" fmla="val 9898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67" name="Straight Connector 1066">
              <a:extLst>
                <a:ext uri="{FF2B5EF4-FFF2-40B4-BE49-F238E27FC236}">
                  <a16:creationId xmlns:a16="http://schemas.microsoft.com/office/drawing/2014/main" id="{94F131F0-F0A7-784B-E9ED-EDD59425B953}"/>
                </a:ext>
              </a:extLst>
            </p:cNvPr>
            <p:cNvCxnSpPr/>
            <p:nvPr/>
          </p:nvCxnSpPr>
          <p:spPr>
            <a:xfrm flipH="1">
              <a:off x="1565067" y="6202860"/>
              <a:ext cx="1976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9" name="Arrow: Right 1068">
            <a:extLst>
              <a:ext uri="{FF2B5EF4-FFF2-40B4-BE49-F238E27FC236}">
                <a16:creationId xmlns:a16="http://schemas.microsoft.com/office/drawing/2014/main" id="{E0447578-26DD-E622-5FA1-E07BC300026F}"/>
              </a:ext>
            </a:extLst>
          </p:cNvPr>
          <p:cNvSpPr/>
          <p:nvPr/>
        </p:nvSpPr>
        <p:spPr>
          <a:xfrm flipH="1">
            <a:off x="7047781" y="1357475"/>
            <a:ext cx="1199734" cy="44702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70" name="Arrow: Right 1069">
            <a:extLst>
              <a:ext uri="{FF2B5EF4-FFF2-40B4-BE49-F238E27FC236}">
                <a16:creationId xmlns:a16="http://schemas.microsoft.com/office/drawing/2014/main" id="{590508F5-7BCB-5BDD-C4CA-16E716519F3B}"/>
              </a:ext>
            </a:extLst>
          </p:cNvPr>
          <p:cNvSpPr/>
          <p:nvPr/>
        </p:nvSpPr>
        <p:spPr>
          <a:xfrm flipH="1">
            <a:off x="4520421" y="1349462"/>
            <a:ext cx="1199734" cy="44702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71" name="Arrow: Right 1070">
            <a:extLst>
              <a:ext uri="{FF2B5EF4-FFF2-40B4-BE49-F238E27FC236}">
                <a16:creationId xmlns:a16="http://schemas.microsoft.com/office/drawing/2014/main" id="{BFF50F48-6274-086C-5E75-3E1D14E25F79}"/>
              </a:ext>
            </a:extLst>
          </p:cNvPr>
          <p:cNvSpPr/>
          <p:nvPr/>
        </p:nvSpPr>
        <p:spPr>
          <a:xfrm flipH="1">
            <a:off x="1937654" y="1329156"/>
            <a:ext cx="1199734" cy="44702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5499A1-A46A-8485-502F-2AF5C644C43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5938" y="27876"/>
            <a:ext cx="907012" cy="89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46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28CEE-161F-9391-4A8E-1547EE15D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04" y="388275"/>
            <a:ext cx="10891316" cy="315912"/>
          </a:xfrm>
        </p:spPr>
        <p:txBody>
          <a:bodyPr>
            <a:noAutofit/>
          </a:bodyPr>
          <a:lstStyle/>
          <a:p>
            <a:r>
              <a:rPr lang="ar-BH" sz="2800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قصة نجاح وتميز</a:t>
            </a:r>
            <a:endParaRPr lang="en-US" sz="2800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7223930-9ACC-BF34-ACF3-DD4F15FAE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4" y="30036"/>
            <a:ext cx="888807" cy="8888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FD7CEC-6D9B-10D2-2FCF-BBF1C2555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793" y="1693611"/>
            <a:ext cx="8269206" cy="216271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D926AA0-90B9-9EB2-114F-FA9E2FC5F7B1}"/>
              </a:ext>
            </a:extLst>
          </p:cNvPr>
          <p:cNvSpPr txBox="1"/>
          <p:nvPr/>
        </p:nvSpPr>
        <p:spPr>
          <a:xfrm>
            <a:off x="6862727" y="4745540"/>
            <a:ext cx="4942735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ar-BH" b="0" i="0" dirty="0">
                <a:solidFill>
                  <a:schemeClr val="accent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أنشئ  </a:t>
            </a:r>
            <a:r>
              <a:rPr lang="ar-BH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BH" b="0" i="0" dirty="0">
                <a:solidFill>
                  <a:schemeClr val="accent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العام 2015.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ar-BH" b="0" i="0" dirty="0">
                <a:solidFill>
                  <a:schemeClr val="accent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أول مركز شامل في منطقة الشرق الأوسط.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ar-BH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الفئة الأولى للعام السادس على التوالي في تقرير وزارة الخارجية الأمريكية</a:t>
            </a:r>
          </a:p>
        </p:txBody>
      </p:sp>
      <p:pic>
        <p:nvPicPr>
          <p:cNvPr id="26" name="Picture 4" descr="Guidance - Free miscellaneous icons">
            <a:extLst>
              <a:ext uri="{FF2B5EF4-FFF2-40B4-BE49-F238E27FC236}">
                <a16:creationId xmlns:a16="http://schemas.microsoft.com/office/drawing/2014/main" id="{7140511F-ADE8-2C41-54A6-9F5B5AB02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784" y="4609553"/>
            <a:ext cx="800998" cy="80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Law - Free business and finance icons">
            <a:extLst>
              <a:ext uri="{FF2B5EF4-FFF2-40B4-BE49-F238E27FC236}">
                <a16:creationId xmlns:a16="http://schemas.microsoft.com/office/drawing/2014/main" id="{1C62069D-6BB5-C06D-8CCC-7BA4FE6F9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841" y="4627128"/>
            <a:ext cx="800998" cy="80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D82E6F5-1E85-1BDF-80E7-BB09FB9CE3CA}"/>
              </a:ext>
            </a:extLst>
          </p:cNvPr>
          <p:cNvSpPr txBox="1"/>
          <p:nvPr/>
        </p:nvSpPr>
        <p:spPr>
          <a:xfrm>
            <a:off x="5468725" y="5599925"/>
            <a:ext cx="12644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1400" dirty="0">
                <a:solidFill>
                  <a:srgbClr val="2D292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خدمات إرشادية</a:t>
            </a:r>
            <a:endParaRPr lang="ar-BH" sz="1400" b="0" i="0" dirty="0">
              <a:solidFill>
                <a:srgbClr val="2D2926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08F96A-EE43-CC07-B71F-4AEC7DEA7A4D}"/>
              </a:ext>
            </a:extLst>
          </p:cNvPr>
          <p:cNvSpPr txBox="1"/>
          <p:nvPr/>
        </p:nvSpPr>
        <p:spPr>
          <a:xfrm>
            <a:off x="4327303" y="5625157"/>
            <a:ext cx="12644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1400" dirty="0">
                <a:solidFill>
                  <a:srgbClr val="2D292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خدمات قانونية</a:t>
            </a:r>
            <a:endParaRPr lang="ar-BH" sz="1400" b="0" i="0" dirty="0">
              <a:solidFill>
                <a:srgbClr val="2D2926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D0AD914-BAED-51FB-5169-91126D24955F}"/>
              </a:ext>
            </a:extLst>
          </p:cNvPr>
          <p:cNvSpPr txBox="1"/>
          <p:nvPr/>
        </p:nvSpPr>
        <p:spPr>
          <a:xfrm>
            <a:off x="1809358" y="5558510"/>
            <a:ext cx="137801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1400" dirty="0">
                <a:solidFill>
                  <a:srgbClr val="2D292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بناء القدرات في مجال رصد ومكافحة الاتجار بالشخاص</a:t>
            </a:r>
            <a:endParaRPr lang="ar-BH" sz="1400" b="0" i="0" dirty="0">
              <a:solidFill>
                <a:srgbClr val="2D2926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23609AF-1FD3-95C1-1455-AAA96CC51FA7}"/>
              </a:ext>
            </a:extLst>
          </p:cNvPr>
          <p:cNvSpPr txBox="1"/>
          <p:nvPr/>
        </p:nvSpPr>
        <p:spPr>
          <a:xfrm>
            <a:off x="212434" y="5532923"/>
            <a:ext cx="15463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1400" b="0" i="0" dirty="0">
                <a:solidFill>
                  <a:srgbClr val="2D2926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البحث والكشف عن المؤشرات لمكافحة الاتجار بالأشخاص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91C39AA-D0B9-8FA5-25A2-7470FF2EADC6}"/>
              </a:ext>
            </a:extLst>
          </p:cNvPr>
          <p:cNvSpPr/>
          <p:nvPr/>
        </p:nvSpPr>
        <p:spPr>
          <a:xfrm>
            <a:off x="161869" y="4275442"/>
            <a:ext cx="6569800" cy="194618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D17B289-DD9D-F1DF-727E-1DC0100E5FB9}"/>
              </a:ext>
            </a:extLst>
          </p:cNvPr>
          <p:cNvSpPr/>
          <p:nvPr/>
        </p:nvSpPr>
        <p:spPr>
          <a:xfrm>
            <a:off x="1893099" y="4096393"/>
            <a:ext cx="3273845" cy="3426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المهام الأساسية لمركز الحماية</a:t>
            </a:r>
            <a:endParaRPr lang="en-US" b="1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1B5D96D-4FBF-28A7-1E39-6AAADBD42210}"/>
              </a:ext>
            </a:extLst>
          </p:cNvPr>
          <p:cNvGrpSpPr/>
          <p:nvPr/>
        </p:nvGrpSpPr>
        <p:grpSpPr>
          <a:xfrm>
            <a:off x="526291" y="4563088"/>
            <a:ext cx="804034" cy="804141"/>
            <a:chOff x="3799580" y="1164443"/>
            <a:chExt cx="1019960" cy="104500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F0F2C73-A1B4-9EB3-CB86-3B4975B823BE}"/>
                </a:ext>
              </a:extLst>
            </p:cNvPr>
            <p:cNvGrpSpPr/>
            <p:nvPr/>
          </p:nvGrpSpPr>
          <p:grpSpPr>
            <a:xfrm>
              <a:off x="3891811" y="1294397"/>
              <a:ext cx="927729" cy="915055"/>
              <a:chOff x="6977224" y="4723059"/>
              <a:chExt cx="903719" cy="927674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44B2B52-969D-9067-7B5A-258FF4C86F76}"/>
                  </a:ext>
                </a:extLst>
              </p:cNvPr>
              <p:cNvGrpSpPr/>
              <p:nvPr/>
            </p:nvGrpSpPr>
            <p:grpSpPr>
              <a:xfrm>
                <a:off x="6977224" y="4723059"/>
                <a:ext cx="903719" cy="927674"/>
                <a:chOff x="6977224" y="4723059"/>
                <a:chExt cx="903719" cy="927674"/>
              </a:xfrm>
            </p:grpSpPr>
            <p:pic>
              <p:nvPicPr>
                <p:cNvPr id="45" name="Picture 12" descr="Human Trafficking Icon Vector Images (over 590)">
                  <a:extLst>
                    <a:ext uri="{FF2B5EF4-FFF2-40B4-BE49-F238E27FC236}">
                      <a16:creationId xmlns:a16="http://schemas.microsoft.com/office/drawing/2014/main" id="{37B2D7DC-954E-B6BA-804E-CBB88EB1DB2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1575"/>
                <a:stretch/>
              </p:blipFill>
              <p:spPr bwMode="auto">
                <a:xfrm>
                  <a:off x="6977224" y="4723059"/>
                  <a:ext cx="903719" cy="9276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0B69F1E4-F8AA-5593-9348-5BCED7E4F47F}"/>
                    </a:ext>
                  </a:extLst>
                </p:cNvPr>
                <p:cNvSpPr/>
                <p:nvPr/>
              </p:nvSpPr>
              <p:spPr>
                <a:xfrm>
                  <a:off x="7046716" y="4933882"/>
                  <a:ext cx="311343" cy="5060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EE3FEC90-FFCF-933A-184B-B21A8428CDDD}"/>
                    </a:ext>
                  </a:extLst>
                </p:cNvPr>
                <p:cNvSpPr/>
                <p:nvPr/>
              </p:nvSpPr>
              <p:spPr>
                <a:xfrm>
                  <a:off x="7279689" y="5186895"/>
                  <a:ext cx="78370" cy="2530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068C724D-B45F-F7DC-14E6-7B9CF670618E}"/>
                    </a:ext>
                  </a:extLst>
                </p:cNvPr>
                <p:cNvSpPr/>
                <p:nvPr/>
              </p:nvSpPr>
              <p:spPr>
                <a:xfrm>
                  <a:off x="7028960" y="5064945"/>
                  <a:ext cx="78370" cy="2530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DB0A470C-E0DE-DFAC-23C3-ACC50CE8C44F}"/>
                    </a:ext>
                  </a:extLst>
                </p:cNvPr>
                <p:cNvSpPr/>
                <p:nvPr/>
              </p:nvSpPr>
              <p:spPr>
                <a:xfrm>
                  <a:off x="7046716" y="5313402"/>
                  <a:ext cx="232973" cy="12650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44" name="Picture 10" descr="Exploitation Icons - Free SVG &amp; PNG Exploitation Images - Noun Project">
                <a:extLst>
                  <a:ext uri="{FF2B5EF4-FFF2-40B4-BE49-F238E27FC236}">
                    <a16:creationId xmlns:a16="http://schemas.microsoft.com/office/drawing/2014/main" id="{B0A0E88A-B913-76A5-152D-D4E964636E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9909" y="5056067"/>
                <a:ext cx="383842" cy="3838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2" name="Picture 16" descr="Naturally Derived For Hypothyroidism NP Thyroid® (thyroid">
              <a:extLst>
                <a:ext uri="{FF2B5EF4-FFF2-40B4-BE49-F238E27FC236}">
                  <a16:creationId xmlns:a16="http://schemas.microsoft.com/office/drawing/2014/main" id="{E0245D9D-2EC9-B821-3FD3-33DBB9F57B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580" y="1164443"/>
              <a:ext cx="421923" cy="421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" name="Picture 50" descr="Text&#10;&#10;Description automatically generated with medium confidence">
            <a:extLst>
              <a:ext uri="{FF2B5EF4-FFF2-40B4-BE49-F238E27FC236}">
                <a16:creationId xmlns:a16="http://schemas.microsoft.com/office/drawing/2014/main" id="{DCBE5844-128E-18C8-7790-0B5A9D177E2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2"/>
          <a:stretch/>
        </p:blipFill>
        <p:spPr bwMode="auto">
          <a:xfrm>
            <a:off x="5423732" y="822911"/>
            <a:ext cx="1049620" cy="8538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8" descr="International Standard Icons - Free SVG &amp; PNG International Standard Images  - Noun Project">
            <a:extLst>
              <a:ext uri="{FF2B5EF4-FFF2-40B4-BE49-F238E27FC236}">
                <a16:creationId xmlns:a16="http://schemas.microsoft.com/office/drawing/2014/main" id="{6C5E681D-B51E-DBE9-3FFF-A685CAC01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212" y="4633768"/>
            <a:ext cx="804034" cy="80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8921DAD4-E6E4-4684-061C-E0661027A3E0}"/>
              </a:ext>
            </a:extLst>
          </p:cNvPr>
          <p:cNvSpPr txBox="1"/>
          <p:nvPr/>
        </p:nvSpPr>
        <p:spPr>
          <a:xfrm>
            <a:off x="3033031" y="5565312"/>
            <a:ext cx="16321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1400" dirty="0">
                <a:solidFill>
                  <a:srgbClr val="2D292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الالتزام بأفضل الممارسات والمعايير الدولية</a:t>
            </a:r>
            <a:endParaRPr lang="ar-BH" sz="1400" b="0" i="0" dirty="0">
              <a:solidFill>
                <a:srgbClr val="2D2926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4" name="Picture 2" descr="Capability Icons &amp; Symbols">
            <a:extLst>
              <a:ext uri="{FF2B5EF4-FFF2-40B4-BE49-F238E27FC236}">
                <a16:creationId xmlns:a16="http://schemas.microsoft.com/office/drawing/2014/main" id="{BDA0FFE9-13DA-26AC-BCEE-6454A7743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54" y="4595348"/>
            <a:ext cx="800999" cy="80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AutoShape 2">
            <a:extLst>
              <a:ext uri="{FF2B5EF4-FFF2-40B4-BE49-F238E27FC236}">
                <a16:creationId xmlns:a16="http://schemas.microsoft.com/office/drawing/2014/main" id="{E84E702D-B087-839A-725F-CF4B30DE49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96142" y="596854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D50FDD0-D453-A415-F78C-1DF1D53675CD}"/>
              </a:ext>
            </a:extLst>
          </p:cNvPr>
          <p:cNvSpPr/>
          <p:nvPr/>
        </p:nvSpPr>
        <p:spPr>
          <a:xfrm>
            <a:off x="6782234" y="4267701"/>
            <a:ext cx="5085320" cy="194618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96479BC-33F3-5489-ACAA-C1AEAEE7733F}"/>
              </a:ext>
            </a:extLst>
          </p:cNvPr>
          <p:cNvSpPr/>
          <p:nvPr/>
        </p:nvSpPr>
        <p:spPr>
          <a:xfrm>
            <a:off x="7879628" y="4096393"/>
            <a:ext cx="3273845" cy="3426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مركز حماية العمالة الوافدة</a:t>
            </a:r>
          </a:p>
        </p:txBody>
      </p:sp>
    </p:spTree>
    <p:extLst>
      <p:ext uri="{BB962C8B-B14F-4D97-AF65-F5344CB8AC3E}">
        <p14:creationId xmlns:p14="http://schemas.microsoft.com/office/powerpoint/2010/main" val="2105913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51EE2-BEC1-CDF0-2E7B-75A650F862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BH" sz="3600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شكراً لكم</a:t>
            </a:r>
            <a:endParaRPr lang="en-US" sz="3600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4685105"/>
      </p:ext>
    </p:extLst>
  </p:cSld>
  <p:clrMapOvr>
    <a:masterClrMapping/>
  </p:clrMapOvr>
</p:sld>
</file>

<file path=ppt/theme/theme1.xml><?xml version="1.0" encoding="utf-8"?>
<a:theme xmlns:a="http://schemas.openxmlformats.org/drawingml/2006/main" name="LMRA">
  <a:themeElements>
    <a:clrScheme name="LMRA REBRANDING">
      <a:dk1>
        <a:srgbClr val="15325A"/>
      </a:dk1>
      <a:lt1>
        <a:srgbClr val="FFFFFF"/>
      </a:lt1>
      <a:dk2>
        <a:srgbClr val="16325A"/>
      </a:dk2>
      <a:lt2>
        <a:srgbClr val="E6E7E3"/>
      </a:lt2>
      <a:accent1>
        <a:srgbClr val="153056"/>
      </a:accent1>
      <a:accent2>
        <a:srgbClr val="DE2725"/>
      </a:accent2>
      <a:accent3>
        <a:srgbClr val="DDD5C9"/>
      </a:accent3>
      <a:accent4>
        <a:srgbClr val="8D9091"/>
      </a:accent4>
      <a:accent5>
        <a:srgbClr val="E5E7E2"/>
      </a:accent5>
      <a:accent6>
        <a:srgbClr val="000000"/>
      </a:accent6>
      <a:hlink>
        <a:srgbClr val="DE2724"/>
      </a:hlink>
      <a:folHlink>
        <a:srgbClr val="8D90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6680</TotalTime>
  <Words>603</Words>
  <Application>Microsoft Office PowerPoint</Application>
  <PresentationFormat>Widescreen</PresentationFormat>
  <Paragraphs>92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Frutiger LT Arabic 45 Light</vt:lpstr>
      <vt:lpstr>Sakkal Majalla</vt:lpstr>
      <vt:lpstr>Wingdings</vt:lpstr>
      <vt:lpstr>LMRA</vt:lpstr>
      <vt:lpstr>مد مظلة نطاق نظام حماية الأجور ليشمل أجور العمالة المنزلية في مملكة البحرين</vt:lpstr>
      <vt:lpstr>تقييم أبعاد أنظمة حماية الأجور في الخليج</vt:lpstr>
      <vt:lpstr>أفضل الممارسات (الإمارات العربية المتحدة والمملكة العربية السعودية)</vt:lpstr>
      <vt:lpstr>رؤية مملكة البحرين في مد مظلة نظام حماية الأجور ليشمل أجور العمالة المنزلية في مملكة البحرين</vt:lpstr>
      <vt:lpstr>قصة نجاح وتميز</vt:lpstr>
      <vt:lpstr>شكراً لكم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Khawla Bokhammas</dc:creator>
  <cp:lastModifiedBy>Ahmed Ebrahim Al Arabi</cp:lastModifiedBy>
  <cp:revision>169</cp:revision>
  <dcterms:created xsi:type="dcterms:W3CDTF">2022-09-18T04:51:56Z</dcterms:created>
  <dcterms:modified xsi:type="dcterms:W3CDTF">2024-02-09T10:24:23Z</dcterms:modified>
</cp:coreProperties>
</file>